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2"/>
  </p:handoutMasterIdLst>
  <p:sldIdLst>
    <p:sldId id="256" r:id="rId2"/>
    <p:sldId id="267" r:id="rId3"/>
    <p:sldId id="259" r:id="rId4"/>
    <p:sldId id="277" r:id="rId5"/>
    <p:sldId id="278" r:id="rId6"/>
    <p:sldId id="282" r:id="rId7"/>
    <p:sldId id="266" r:id="rId8"/>
    <p:sldId id="281" r:id="rId9"/>
    <p:sldId id="283" r:id="rId10"/>
    <p:sldId id="279" r:id="rId1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ussard, Meryl C" initials="BMC" lastIdx="2" clrIdx="0">
    <p:extLst>
      <p:ext uri="{19B8F6BF-5375-455C-9EA6-DF929625EA0E}">
        <p15:presenceInfo xmlns:p15="http://schemas.microsoft.com/office/powerpoint/2012/main" userId="S-1-5-21-2443529608-3098792306-3041422421-3284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121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FEE31-EB49-433B-9349-C741EC5F165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469FE-DD54-4E0D-9DF4-E322BE0FC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09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22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1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6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7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2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4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0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3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6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9059-C040-1741-8E34-29607C619E2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D166A-1162-4D46-82C7-29F68A876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6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NIFAlistens@nifa.usda.g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FA PPT Options 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9236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134" y="2984398"/>
            <a:ext cx="4563036" cy="45383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NIFA Update &amp; Budget Process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ESS Business Meeting</a:t>
            </a:r>
            <a:br>
              <a:rPr lang="en-US" dirty="0" smtClean="0"/>
            </a:br>
            <a:r>
              <a:rPr lang="en-US" sz="3100" dirty="0" smtClean="0"/>
              <a:t>September 27, 2017</a:t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2700" b="1" dirty="0" smtClean="0"/>
              <a:t>Jeanette Thurston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409547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FA PPT Options 20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58"/>
            <a:ext cx="9144000" cy="91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1" y="1493838"/>
            <a:ext cx="7710877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6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FA PPT Options 20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2124364"/>
            <a:ext cx="8973671" cy="473050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USDA Leadership</a:t>
            </a:r>
          </a:p>
          <a:p>
            <a:pPr lvl="1"/>
            <a:r>
              <a:rPr lang="en-US" dirty="0" smtClean="0"/>
              <a:t>Dr. Sonny </a:t>
            </a:r>
            <a:r>
              <a:rPr lang="en-US" dirty="0" err="1" smtClean="0"/>
              <a:t>Ramaswamy’s</a:t>
            </a:r>
            <a:r>
              <a:rPr lang="en-US" dirty="0" smtClean="0"/>
              <a:t> appointment ends in May</a:t>
            </a:r>
          </a:p>
          <a:p>
            <a:pPr lvl="1"/>
            <a:r>
              <a:rPr lang="en-US" dirty="0" smtClean="0"/>
              <a:t>Dr. Ann Bartuska retired this month</a:t>
            </a:r>
          </a:p>
          <a:p>
            <a:pPr lvl="1"/>
            <a:r>
              <a:rPr lang="en-US" dirty="0" smtClean="0"/>
              <a:t>Nominations</a:t>
            </a:r>
          </a:p>
          <a:p>
            <a:pPr lvl="2"/>
            <a:r>
              <a:rPr lang="en-US" dirty="0" smtClean="0"/>
              <a:t>Stephen </a:t>
            </a:r>
            <a:r>
              <a:rPr lang="en-US" dirty="0" err="1" smtClean="0"/>
              <a:t>Censky</a:t>
            </a:r>
            <a:r>
              <a:rPr lang="en-US" dirty="0" smtClean="0"/>
              <a:t> for Agriculture Deputy Secretary</a:t>
            </a:r>
          </a:p>
          <a:p>
            <a:pPr lvl="2"/>
            <a:r>
              <a:rPr lang="en-US" dirty="0" smtClean="0"/>
              <a:t>Ted McKinney for Agriculture Undersecretary for Trade and Foreign Agricultural Affairs</a:t>
            </a:r>
          </a:p>
          <a:p>
            <a:pPr lvl="2"/>
            <a:r>
              <a:rPr lang="en-US" dirty="0" smtClean="0"/>
              <a:t>Acting Undersecretary for Research, Education, and Economics—Dr. </a:t>
            </a:r>
            <a:r>
              <a:rPr lang="en-US" dirty="0" err="1" smtClean="0"/>
              <a:t>Chavonda</a:t>
            </a:r>
            <a:r>
              <a:rPr lang="en-US" dirty="0" smtClean="0"/>
              <a:t> Jacobs-Young, ARS Administrator</a:t>
            </a:r>
          </a:p>
          <a:p>
            <a:r>
              <a:rPr lang="en-US" b="1" dirty="0" smtClean="0"/>
              <a:t>Many new Faces at NIFA— </a:t>
            </a:r>
            <a:r>
              <a:rPr lang="en-US" sz="1800" dirty="0" smtClean="0"/>
              <a:t>Director Equal Opportunity, NPLs, Program Specialists, Institute </a:t>
            </a:r>
            <a:r>
              <a:rPr lang="en-US" sz="1800" dirty="0"/>
              <a:t>&amp; OGFM </a:t>
            </a:r>
            <a:r>
              <a:rPr lang="en-US" sz="1800" dirty="0" smtClean="0"/>
              <a:t>Division Directors, AAAS fellows</a:t>
            </a:r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35941" y="1075764"/>
            <a:ext cx="327211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NIFA Update: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84" y="963065"/>
            <a:ext cx="1896334" cy="1693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0" y="885060"/>
            <a:ext cx="1735417" cy="130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6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" y="914400"/>
            <a:ext cx="1282707" cy="1316912"/>
          </a:xfrm>
          <a:prstGeom prst="rect">
            <a:avLst/>
          </a:prstGeom>
        </p:spPr>
      </p:pic>
      <p:pic>
        <p:nvPicPr>
          <p:cNvPr id="4" name="Picture 3" descr="NIFA PPT Options 201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2036" y="100301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EOs and other Activities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37565" y="2328072"/>
            <a:ext cx="8736106" cy="423134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Interagency Task Force on Ag and Rural Prosperity</a:t>
            </a:r>
          </a:p>
          <a:p>
            <a:pPr lvl="1"/>
            <a:r>
              <a:rPr lang="en-US" dirty="0" smtClean="0"/>
              <a:t>NSTC Subcommittee on Food and Agriculture</a:t>
            </a:r>
          </a:p>
          <a:p>
            <a:r>
              <a:rPr lang="en-US" dirty="0" smtClean="0"/>
              <a:t>2018 Agriculture Outlook Forum</a:t>
            </a:r>
          </a:p>
          <a:p>
            <a:pPr lvl="1"/>
            <a:r>
              <a:rPr lang="en-US" b="1" i="1" dirty="0" smtClean="0"/>
              <a:t>THANK YOU!</a:t>
            </a:r>
          </a:p>
          <a:p>
            <a:pPr lvl="1"/>
            <a:r>
              <a:rPr lang="en-US" dirty="0" smtClean="0"/>
              <a:t>February 22-23, 2018</a:t>
            </a:r>
          </a:p>
          <a:p>
            <a:r>
              <a:rPr lang="en-US" dirty="0" smtClean="0"/>
              <a:t>Breakthroughs 2030</a:t>
            </a:r>
          </a:p>
          <a:p>
            <a:r>
              <a:rPr lang="en-US" dirty="0" smtClean="0"/>
              <a:t>NIFA Leadership Meetings with Secretary and Senior Advisors</a:t>
            </a:r>
          </a:p>
          <a:p>
            <a:pPr lvl="1"/>
            <a:r>
              <a:rPr lang="en-US" dirty="0" smtClean="0"/>
              <a:t>Relevancy, quality, and performance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FA PPT Options 20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758312"/>
            <a:ext cx="1282707" cy="131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58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Programs, AFRI &amp; Other Important Information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27" y="2161309"/>
            <a:ext cx="8719127" cy="4479636"/>
          </a:xfrm>
        </p:spPr>
        <p:txBody>
          <a:bodyPr>
            <a:normAutofit fontScale="85000" lnSpcReduction="20000"/>
          </a:bodyPr>
          <a:lstStyle/>
          <a:p>
            <a:r>
              <a:rPr lang="en-US" sz="3000" b="1" dirty="0" smtClean="0"/>
              <a:t>New Program</a:t>
            </a:r>
            <a:r>
              <a:rPr lang="en-US" sz="3000" dirty="0" smtClean="0"/>
              <a:t>: </a:t>
            </a:r>
            <a:r>
              <a:rPr lang="en-US" sz="2600" dirty="0" smtClean="0"/>
              <a:t>Enhancing Agricultural Opportunities for Military Veterans (2017 Omnibus Spending Bill)</a:t>
            </a:r>
          </a:p>
          <a:p>
            <a:r>
              <a:rPr lang="en-US" sz="3000" b="1" dirty="0" smtClean="0"/>
              <a:t>2018 AFRI Program</a:t>
            </a:r>
          </a:p>
          <a:p>
            <a:pPr lvl="1"/>
            <a:r>
              <a:rPr lang="en-US" sz="2600" dirty="0" smtClean="0"/>
              <a:t>Foundational and Applied Science (~$221M)</a:t>
            </a:r>
          </a:p>
          <a:p>
            <a:pPr lvl="1"/>
            <a:r>
              <a:rPr lang="en-US" sz="2600" dirty="0" smtClean="0"/>
              <a:t>Sustainable Agriculture Systems (~$66M)</a:t>
            </a:r>
          </a:p>
          <a:p>
            <a:pPr lvl="1"/>
            <a:r>
              <a:rPr lang="en-US" sz="2600" dirty="0" smtClean="0"/>
              <a:t>Education and Workforce Development (~$24M)</a:t>
            </a:r>
          </a:p>
          <a:p>
            <a:r>
              <a:rPr lang="en-US" sz="3000" b="1" dirty="0"/>
              <a:t>Calls to Conversation</a:t>
            </a:r>
          </a:p>
          <a:p>
            <a:pPr lvl="2"/>
            <a:r>
              <a:rPr lang="en-US" sz="2600" dirty="0"/>
              <a:t>1994 LGUs</a:t>
            </a:r>
          </a:p>
          <a:p>
            <a:pPr lvl="2"/>
            <a:r>
              <a:rPr lang="en-US" sz="2600" dirty="0"/>
              <a:t>Tactical Science</a:t>
            </a:r>
          </a:p>
          <a:p>
            <a:pPr lvl="2"/>
            <a:r>
              <a:rPr lang="en-US" sz="2600" dirty="0"/>
              <a:t>Positive Youth Development</a:t>
            </a:r>
          </a:p>
          <a:p>
            <a:pPr lvl="2"/>
            <a:r>
              <a:rPr lang="en-US" sz="2600" dirty="0"/>
              <a:t>Expanded Food and Nutrition Program</a:t>
            </a:r>
          </a:p>
          <a:p>
            <a:r>
              <a:rPr lang="en-US" sz="3300" b="1" dirty="0"/>
              <a:t>Food &amp; Ag </a:t>
            </a:r>
            <a:r>
              <a:rPr lang="en-US" sz="3300" b="1" dirty="0" err="1"/>
              <a:t>Cyberinformatics</a:t>
            </a:r>
            <a:r>
              <a:rPr lang="en-US" sz="3300" b="1" dirty="0"/>
              <a:t> &amp; Tools (FACT) Initiative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451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FA PPT Options 20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3309" y="2895058"/>
            <a:ext cx="8229600" cy="4100139"/>
          </a:xfrm>
        </p:spPr>
        <p:txBody>
          <a:bodyPr/>
          <a:lstStyle/>
          <a:p>
            <a:r>
              <a:rPr lang="en-US" dirty="0" smtClean="0"/>
              <a:t>NIFA State Liaison Program</a:t>
            </a:r>
          </a:p>
          <a:p>
            <a:pPr lvl="1"/>
            <a:r>
              <a:rPr lang="en-US" dirty="0" smtClean="0"/>
              <a:t>Rollout October</a:t>
            </a:r>
          </a:p>
          <a:p>
            <a:r>
              <a:rPr lang="en-US" dirty="0" smtClean="0"/>
              <a:t>NIFA Strategic Plan 2019-2023 </a:t>
            </a:r>
            <a:endParaRPr lang="en-US" dirty="0" smtClean="0"/>
          </a:p>
          <a:p>
            <a:pPr lvl="1"/>
            <a:r>
              <a:rPr lang="en-US" dirty="0" smtClean="0"/>
              <a:t>Input </a:t>
            </a:r>
            <a:r>
              <a:rPr lang="en-US" dirty="0" smtClean="0"/>
              <a:t>from partners ~July/August 2018</a:t>
            </a:r>
          </a:p>
          <a:p>
            <a:r>
              <a:rPr lang="en-US" dirty="0" smtClean="0"/>
              <a:t>AFRI Coordinated Agriculture Projects (CAPs) Symposium—Summer 2018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0317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NIFA State Liaison Program, Strategic Plan, and Celebrating CAPs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12" y="2292164"/>
            <a:ext cx="2560688" cy="17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FA PPT Options 20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50" y="1073171"/>
            <a:ext cx="6964300" cy="23357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29295" y="3571708"/>
            <a:ext cx="648148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NIFA Listens—Stakeholder Listening </a:t>
            </a:r>
            <a:r>
              <a:rPr lang="en-US" dirty="0" smtClean="0"/>
              <a:t>Sessions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/>
              <a:t>Kansas City, Missouri--October 19, 2017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/>
              <a:t>Atlanta, Georgia—October 26, 2017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/>
              <a:t>Sacramento, California—November 2, 2017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/>
              <a:t>Hyattsville, Maryland—November 8,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7583" y="6289908"/>
            <a:ext cx="434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https://nifa.usda.gov/nifalistens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6387" y="5207807"/>
            <a:ext cx="654729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Stakeholder Input Form on website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NIFAlistens@nifa.usda.gov</a:t>
            </a:r>
            <a:r>
              <a:rPr lang="en-US" dirty="0"/>
              <a:t>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Comment period closes Dec. 1, 2017</a:t>
            </a:r>
          </a:p>
        </p:txBody>
      </p:sp>
    </p:spTree>
    <p:extLst>
      <p:ext uri="{BB962C8B-B14F-4D97-AF65-F5344CB8AC3E}">
        <p14:creationId xmlns:p14="http://schemas.microsoft.com/office/powerpoint/2010/main" val="151541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FA PPT Options 20162 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5" name="Picture 4" descr="NIFA PPT Options 201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Budget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FY18</a:t>
            </a:r>
          </a:p>
          <a:p>
            <a:pPr lvl="1"/>
            <a:r>
              <a:rPr lang="en-US" dirty="0" smtClean="0"/>
              <a:t>“minibus” $1.51B </a:t>
            </a:r>
          </a:p>
          <a:p>
            <a:r>
              <a:rPr lang="en-US" dirty="0" smtClean="0"/>
              <a:t>FY19</a:t>
            </a:r>
          </a:p>
          <a:p>
            <a:pPr lvl="1"/>
            <a:r>
              <a:rPr lang="en-US" dirty="0" smtClean="0"/>
              <a:t>Departmental Pass back…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talk about our process…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07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FA PPT Options 20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5" y="-26951"/>
            <a:ext cx="9144000" cy="91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4655" y="645505"/>
            <a:ext cx="909986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 that Inform NIFA’s Annual Budget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423" y="1918465"/>
            <a:ext cx="1552476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STAKEHOLDER</a:t>
            </a:r>
          </a:p>
          <a:p>
            <a:pPr algn="ctr"/>
            <a:r>
              <a:rPr lang="en-US" b="1" dirty="0" smtClean="0"/>
              <a:t>INPUT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62176" y="1697083"/>
            <a:ext cx="270978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EMPHASIS AREAS</a:t>
            </a:r>
          </a:p>
          <a:p>
            <a:pPr algn="ctr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PLAN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3466" y="3436287"/>
            <a:ext cx="250605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AGENCY BUDGET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PRIORITIES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338" y="5752761"/>
            <a:ext cx="2267288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PRESIDENT’S BUDGET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(February)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4009" y="6045120"/>
            <a:ext cx="2934842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APPROPRIATIONS ACT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1722" y="2920507"/>
            <a:ext cx="13294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INTERNAL</a:t>
            </a:r>
          </a:p>
          <a:p>
            <a:pPr algn="ctr"/>
            <a:r>
              <a:rPr lang="en-US" sz="1200" dirty="0" smtClean="0"/>
              <a:t>(Formal process in</a:t>
            </a:r>
          </a:p>
          <a:p>
            <a:pPr algn="ctr"/>
            <a:r>
              <a:rPr lang="en-US" sz="1200" dirty="0" smtClean="0"/>
              <a:t>February/March)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490057" y="2940751"/>
            <a:ext cx="1635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EXTERNAL</a:t>
            </a:r>
          </a:p>
          <a:p>
            <a:pPr algn="ctr"/>
            <a:r>
              <a:rPr lang="en-US" sz="1200" dirty="0" smtClean="0"/>
              <a:t>(All year; Formal Listening Sessions in October/November)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2" t="13199" r="27537"/>
          <a:stretch/>
        </p:blipFill>
        <p:spPr>
          <a:xfrm>
            <a:off x="6939406" y="4386571"/>
            <a:ext cx="1004047" cy="1537804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18805825">
            <a:off x="641402" y="2734616"/>
            <a:ext cx="344335" cy="1123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3946803">
            <a:off x="1908468" y="2732756"/>
            <a:ext cx="322730" cy="1266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2946400" y="6173265"/>
            <a:ext cx="2881745" cy="1552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7752913">
            <a:off x="5289814" y="2968150"/>
            <a:ext cx="700188" cy="162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2575882" y="2003088"/>
            <a:ext cx="2181280" cy="2034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8109382">
            <a:off x="1889179" y="4723435"/>
            <a:ext cx="1926748" cy="2376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142270" y="4512874"/>
            <a:ext cx="150659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Department &amp; Administration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546773" y="6073263"/>
            <a:ext cx="152746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Congress</a:t>
            </a:r>
            <a:endParaRPr lang="en-US" sz="1600" dirty="0"/>
          </a:p>
        </p:txBody>
      </p:sp>
      <p:sp>
        <p:nvSpPr>
          <p:cNvPr id="28" name="Right Arrow 27"/>
          <p:cNvSpPr/>
          <p:nvPr/>
        </p:nvSpPr>
        <p:spPr>
          <a:xfrm rot="2257295">
            <a:off x="2346056" y="2686193"/>
            <a:ext cx="1589527" cy="2085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5850052" y="2072585"/>
            <a:ext cx="209066" cy="208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5400000">
            <a:off x="6382457" y="2080237"/>
            <a:ext cx="209066" cy="208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6914844" y="2087335"/>
            <a:ext cx="209066" cy="208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936871" y="861382"/>
            <a:ext cx="3003131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3. NIFA Budget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Planning Process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(March-May)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9817" y="4741792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350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pPr algn="ctr"/>
            <a:endParaRPr lang="en-US" sz="1350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7963" y="855039"/>
            <a:ext cx="2142511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2. NIFA’s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Science Week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(February/March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413" y="1577867"/>
            <a:ext cx="2202088" cy="861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1. External Stakeholder Input</a:t>
            </a:r>
          </a:p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(Formal: October/November)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3918" y="4756342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350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pPr algn="ctr"/>
            <a:endParaRPr lang="en-US" sz="1350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52388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chemeClr val="accent3"/>
                </a:solidFill>
              </a:rPr>
              <a:t>Timeline for NIFA’s Annual Budget Process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09167" y="2767907"/>
            <a:ext cx="235789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5. Departmental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Passback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(July/August)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53122" y="2343985"/>
            <a:ext cx="2546507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4. Submit NIFA proposed Budget to USDA Secretary through the Undersecretary for REE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(June)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413" y="3283334"/>
            <a:ext cx="168148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6. OMB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Passback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(December)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5105" y="4440581"/>
            <a:ext cx="3053965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7. Final Presidents’ Budget submitted to USDA via OMB 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(January)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7277" y="6074356"/>
            <a:ext cx="270304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8. President’s Budget Released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(February)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089113" y="4295890"/>
            <a:ext cx="2603843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9. NIFA Attends Appropriations Hearings, Responds to Congressional Requests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(March-May)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2" t="13199" r="27537"/>
          <a:stretch/>
        </p:blipFill>
        <p:spPr>
          <a:xfrm>
            <a:off x="7899329" y="4191157"/>
            <a:ext cx="1004047" cy="1537804"/>
          </a:xfrm>
          <a:prstGeom prst="rect">
            <a:avLst/>
          </a:prstGeom>
        </p:spPr>
      </p:pic>
      <p:sp>
        <p:nvSpPr>
          <p:cNvPr id="65" name="Right Arrow 64"/>
          <p:cNvSpPr/>
          <p:nvPr/>
        </p:nvSpPr>
        <p:spPr>
          <a:xfrm rot="19743537">
            <a:off x="2456986" y="1340970"/>
            <a:ext cx="573742" cy="224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5324513" y="1130759"/>
            <a:ext cx="573742" cy="224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 rot="5400000">
            <a:off x="7039505" y="1809141"/>
            <a:ext cx="573742" cy="224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 rot="10800000">
            <a:off x="5251016" y="2888030"/>
            <a:ext cx="573742" cy="224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ight Arrow 68"/>
          <p:cNvSpPr/>
          <p:nvPr/>
        </p:nvSpPr>
        <p:spPr>
          <a:xfrm rot="9189382">
            <a:off x="1931777" y="3229611"/>
            <a:ext cx="573742" cy="224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/>
          <p:cNvSpPr/>
          <p:nvPr/>
        </p:nvSpPr>
        <p:spPr>
          <a:xfrm rot="5400000">
            <a:off x="1088320" y="4063933"/>
            <a:ext cx="440274" cy="224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 rot="5400000">
            <a:off x="1709856" y="5630974"/>
            <a:ext cx="573742" cy="224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9743537">
            <a:off x="3414414" y="5373294"/>
            <a:ext cx="573742" cy="224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/>
          <p:cNvSpPr/>
          <p:nvPr/>
        </p:nvSpPr>
        <p:spPr>
          <a:xfrm>
            <a:off x="6777120" y="5017627"/>
            <a:ext cx="1129207" cy="2465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222851" y="5634017"/>
            <a:ext cx="1946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10. FYXXXX</a:t>
            </a:r>
          </a:p>
          <a:p>
            <a:pPr algn="ctr"/>
            <a:r>
              <a:rPr lang="en-US" dirty="0" smtClean="0"/>
              <a:t>Appropriations Act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2318327" y="3398424"/>
            <a:ext cx="200143" cy="268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2516532" y="3460647"/>
            <a:ext cx="1159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Begin next FY Budget Process!</a:t>
            </a:r>
            <a:endParaRPr lang="en-US" sz="1400" i="1" dirty="0"/>
          </a:p>
        </p:txBody>
      </p:sp>
      <p:sp>
        <p:nvSpPr>
          <p:cNvPr id="81" name="Oval 80"/>
          <p:cNvSpPr/>
          <p:nvPr/>
        </p:nvSpPr>
        <p:spPr>
          <a:xfrm rot="21001738">
            <a:off x="-59573" y="800979"/>
            <a:ext cx="7591424" cy="181797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788800" y="1745275"/>
            <a:ext cx="318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Best time for input-Before April</a:t>
            </a:r>
            <a:endParaRPr lang="en-US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580948" y="1734486"/>
            <a:ext cx="3411321" cy="3693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15" y="4175991"/>
            <a:ext cx="758346" cy="7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461</Words>
  <Application>Microsoft Office PowerPoint</Application>
  <PresentationFormat>On-screen Show (4:3)</PresentationFormat>
  <Paragraphs>93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Adobe Song Std L</vt:lpstr>
      <vt:lpstr>Arial</vt:lpstr>
      <vt:lpstr>Calibri</vt:lpstr>
      <vt:lpstr>Wingdings</vt:lpstr>
      <vt:lpstr>Office Theme</vt:lpstr>
      <vt:lpstr>NIFA Update &amp; Budget Process    ESS Business Meeting September 27, 2017  Jeanette Thurston</vt:lpstr>
      <vt:lpstr>NIFA Update: People</vt:lpstr>
      <vt:lpstr>Addressing EOs and other Activities</vt:lpstr>
      <vt:lpstr>New Programs, AFRI &amp; Other Important Information</vt:lpstr>
      <vt:lpstr>NIFA State Liaison Program, Strategic Plan, and Celebrating CAPs</vt:lpstr>
      <vt:lpstr>PowerPoint Presentation</vt:lpstr>
      <vt:lpstr>Budget</vt:lpstr>
      <vt:lpstr>Activities that Inform NIFA’s Annual Budget</vt:lpstr>
      <vt:lpstr>Timeline for NIFA’s Annual Budget Process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Engle</dc:creator>
  <cp:lastModifiedBy>Thurston, Jeanette - NIFA</cp:lastModifiedBy>
  <cp:revision>57</cp:revision>
  <cp:lastPrinted>2017-09-21T19:28:08Z</cp:lastPrinted>
  <dcterms:created xsi:type="dcterms:W3CDTF">2016-07-19T17:03:50Z</dcterms:created>
  <dcterms:modified xsi:type="dcterms:W3CDTF">2017-09-27T13:07:03Z</dcterms:modified>
</cp:coreProperties>
</file>