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81" r:id="rId3"/>
    <p:sldId id="284" r:id="rId4"/>
    <p:sldId id="282" r:id="rId5"/>
    <p:sldId id="280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20" autoAdjust="0"/>
    <p:restoredTop sz="94660"/>
  </p:normalViewPr>
  <p:slideViewPr>
    <p:cSldViewPr snapToGrid="0">
      <p:cViewPr>
        <p:scale>
          <a:sx n="100" d="100"/>
          <a:sy n="100" d="100"/>
        </p:scale>
        <p:origin x="600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C4FC-46B5-4AE8-B0FD-DC695DD3D5F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93ACF-0166-4429-A9F6-5147E05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7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3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2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10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65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26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54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48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47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35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3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92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90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29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182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1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38017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045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30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0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1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5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5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2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1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912A4-42E3-44E0-B6D1-958F2D0A20F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3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9/27/2017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5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2995" y="614779"/>
            <a:ext cx="8911687" cy="128089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/>
              <a:t>ESS Proposed Budget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200" dirty="0" smtClean="0"/>
              <a:t>10/1/17 - 9/30/18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3242" y="2534817"/>
            <a:ext cx="8350931" cy="377762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solidFill>
                  <a:srgbClr val="FF0000"/>
                </a:solidFill>
              </a:rPr>
              <a:t>$200,000  </a:t>
            </a:r>
            <a:r>
              <a:rPr lang="en-US" sz="2400" dirty="0">
                <a:solidFill>
                  <a:schemeClr val="tx1"/>
                </a:solidFill>
              </a:rPr>
              <a:t>Income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assessments and carry-over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solidFill>
                  <a:srgbClr val="FF0000"/>
                </a:solidFill>
              </a:rPr>
              <a:t>$135,334  </a:t>
            </a:r>
            <a:r>
              <a:rPr lang="en-US" sz="2400" dirty="0">
                <a:solidFill>
                  <a:schemeClr val="tx1"/>
                </a:solidFill>
              </a:rPr>
              <a:t>Fixed costs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$133,334  - Consultants: </a:t>
            </a:r>
            <a:r>
              <a:rPr lang="en-US" sz="2400" dirty="0" err="1">
                <a:solidFill>
                  <a:schemeClr val="tx1"/>
                </a:solidFill>
              </a:rPr>
              <a:t>kglobal</a:t>
            </a:r>
            <a:r>
              <a:rPr lang="en-US" sz="2400" dirty="0">
                <a:solidFill>
                  <a:schemeClr val="tx1"/>
                </a:solidFill>
              </a:rPr>
              <a:t> &amp; Cornerstone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$2,000  - Travel Non-staff (NRSP-RC, non-LGU rep)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b="1" dirty="0">
                <a:solidFill>
                  <a:srgbClr val="FF0000"/>
                </a:solidFill>
              </a:rPr>
              <a:t>$64,666  </a:t>
            </a:r>
            <a:r>
              <a:rPr lang="en-US" sz="2400" dirty="0">
                <a:solidFill>
                  <a:schemeClr val="tx1"/>
                </a:solidFill>
              </a:rPr>
              <a:t>Discretionary funds available</a:t>
            </a:r>
          </a:p>
          <a:p>
            <a:pPr lvl="0">
              <a:lnSpc>
                <a:spcPct val="200000"/>
              </a:lnSpc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65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104162"/>
              </p:ext>
            </p:extLst>
          </p:nvPr>
        </p:nvGraphicFramePr>
        <p:xfrm>
          <a:off x="1936482" y="260583"/>
          <a:ext cx="10058400" cy="63683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2439">
                  <a:extLst>
                    <a:ext uri="{9D8B030D-6E8A-4147-A177-3AD203B41FA5}">
                      <a16:colId xmlns="" xmlns:a16="http://schemas.microsoft.com/office/drawing/2014/main" val="2165747234"/>
                    </a:ext>
                  </a:extLst>
                </a:gridCol>
                <a:gridCol w="2783508">
                  <a:extLst>
                    <a:ext uri="{9D8B030D-6E8A-4147-A177-3AD203B41FA5}">
                      <a16:colId xmlns="" xmlns:a16="http://schemas.microsoft.com/office/drawing/2014/main" val="18869828"/>
                    </a:ext>
                  </a:extLst>
                </a:gridCol>
                <a:gridCol w="2742453">
                  <a:extLst>
                    <a:ext uri="{9D8B030D-6E8A-4147-A177-3AD203B41FA5}">
                      <a16:colId xmlns="" xmlns:a16="http://schemas.microsoft.com/office/drawing/2014/main" val="3128786110"/>
                    </a:ext>
                  </a:extLst>
                </a:gridCol>
              </a:tblGrid>
              <a:tr h="615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Item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Approved </a:t>
                      </a:r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Budget Expenses </a:t>
                      </a:r>
                    </a:p>
                    <a:p>
                      <a:pPr algn="ctr" rtl="0" fontAlgn="ctr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10/1/2016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- 9/30/2017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Proposed Budget </a:t>
                      </a:r>
                      <a:endParaRPr lang="en-US" sz="18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10/1/17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– 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9/30/18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3636216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Discretionary Funds Available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$64,666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1387314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Proposed 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Expenses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2714671"/>
                  </a:ext>
                </a:extLst>
              </a:tr>
              <a:tr h="6150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Promotion </a:t>
                      </a:r>
                      <a:endParaRPr lang="en-US" sz="1800" b="1" u="none" strike="noStrike" dirty="0" smtClean="0">
                        <a:effectLst/>
                      </a:endParaRPr>
                    </a:p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400" b="1" u="none" strike="noStrike" dirty="0" smtClean="0">
                          <a:effectLst/>
                        </a:rPr>
                        <a:t>(AOF</a:t>
                      </a:r>
                      <a:r>
                        <a:rPr lang="en-US" sz="1400" b="1" u="none" strike="noStrike" dirty="0">
                          <a:effectLst/>
                        </a:rPr>
                        <a:t>, Retaking the Field, Ag on the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Hill, travel)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N/A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$15,000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4392617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Diversity </a:t>
                      </a:r>
                      <a:r>
                        <a:rPr lang="en-US" sz="1800" b="1" u="none" strike="noStrike" dirty="0">
                          <a:effectLst/>
                        </a:rPr>
                        <a:t>Catalyst Committee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N/A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4764350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Training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5000898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2018 </a:t>
                      </a:r>
                      <a:r>
                        <a:rPr lang="en-US" sz="1800" b="1" u="none" strike="noStrike" dirty="0">
                          <a:effectLst/>
                        </a:rPr>
                        <a:t>ESS Meeting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4012019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Website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$2,000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4765135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National Impact Database (NIDB)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</a:t>
                      </a:r>
                      <a:r>
                        <a:rPr lang="en-US" sz="1800" u="none" strike="noStrike" dirty="0" smtClean="0">
                          <a:effectLst/>
                        </a:rPr>
                        <a:t>12,500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7488607"/>
                  </a:ext>
                </a:extLst>
              </a:tr>
              <a:tr h="5883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NIDB </a:t>
                      </a:r>
                      <a:r>
                        <a:rPr lang="en-US" sz="1800" b="1" u="none" strike="noStrike" dirty="0">
                          <a:effectLst/>
                        </a:rPr>
                        <a:t>Writing Committee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2017511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NC-FAR Membership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$1,000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2244898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Breakthrough </a:t>
                      </a:r>
                      <a:r>
                        <a:rPr lang="en-US" sz="1800" b="1" u="none" strike="noStrike" dirty="0">
                          <a:effectLst/>
                        </a:rPr>
                        <a:t>2030 </a:t>
                      </a:r>
                      <a:r>
                        <a:rPr lang="en-US" sz="1800" b="1" u="none" strike="noStrike" dirty="0" smtClean="0">
                          <a:effectLst/>
                        </a:rPr>
                        <a:t>Report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9181801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Proposed Expenditures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 smtClean="0">
                          <a:effectLst/>
                        </a:rPr>
                        <a:t>$60,500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526541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Excess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smtClean="0">
                          <a:effectLst/>
                        </a:rPr>
                        <a:t>$4,166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7127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07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454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174"/>
            <a:ext cx="10515600" cy="1325563"/>
          </a:xfrm>
        </p:spPr>
        <p:txBody>
          <a:bodyPr/>
          <a:lstStyle/>
          <a:p>
            <a:pPr algn="ctr"/>
            <a:r>
              <a:rPr lang="en-US" sz="4000" b="1" dirty="0" smtClean="0"/>
              <a:t>ESS Proposed Budget </a:t>
            </a:r>
            <a:br>
              <a:rPr lang="en-US" sz="4000" b="1" dirty="0" smtClean="0"/>
            </a:br>
            <a:r>
              <a:rPr lang="en-US" sz="2400" dirty="0" smtClean="0"/>
              <a:t>(10/1/17-9/30/18)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911" y="2268963"/>
            <a:ext cx="7244177" cy="390791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</a:rPr>
              <a:t>$200,000  </a:t>
            </a:r>
            <a:r>
              <a:rPr lang="en-US" dirty="0" smtClean="0"/>
              <a:t>Income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dirty="0" smtClean="0"/>
              <a:t>assessments and carry-over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</a:rPr>
              <a:t>$135,334  </a:t>
            </a:r>
            <a:r>
              <a:rPr lang="en-US" dirty="0" smtClean="0"/>
              <a:t>Fixed costs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$133,334  - Consultants: </a:t>
            </a:r>
            <a:r>
              <a:rPr lang="en-US" dirty="0" err="1" smtClean="0"/>
              <a:t>kglobal</a:t>
            </a:r>
            <a:r>
              <a:rPr lang="en-US" dirty="0" smtClean="0"/>
              <a:t> &amp; Cornerstone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dirty="0" smtClean="0"/>
              <a:t>$2,000  - Travel </a:t>
            </a:r>
            <a:r>
              <a:rPr lang="en-US" dirty="0"/>
              <a:t>Non-staff (NRSP-RC, non-LGU rep)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</a:rPr>
              <a:t>$64,666  </a:t>
            </a:r>
            <a:r>
              <a:rPr lang="en-US" dirty="0" smtClean="0"/>
              <a:t>Discretionary funds available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7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30937"/>
              </p:ext>
            </p:extLst>
          </p:nvPr>
        </p:nvGraphicFramePr>
        <p:xfrm>
          <a:off x="1087394" y="315013"/>
          <a:ext cx="10058400" cy="6217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2439">
                  <a:extLst>
                    <a:ext uri="{9D8B030D-6E8A-4147-A177-3AD203B41FA5}">
                      <a16:colId xmlns="" xmlns:a16="http://schemas.microsoft.com/office/drawing/2014/main" val="2165747234"/>
                    </a:ext>
                  </a:extLst>
                </a:gridCol>
                <a:gridCol w="2783508">
                  <a:extLst>
                    <a:ext uri="{9D8B030D-6E8A-4147-A177-3AD203B41FA5}">
                      <a16:colId xmlns="" xmlns:a16="http://schemas.microsoft.com/office/drawing/2014/main" val="18869828"/>
                    </a:ext>
                  </a:extLst>
                </a:gridCol>
                <a:gridCol w="2742453">
                  <a:extLst>
                    <a:ext uri="{9D8B030D-6E8A-4147-A177-3AD203B41FA5}">
                      <a16:colId xmlns="" xmlns:a16="http://schemas.microsoft.com/office/drawing/2014/main" val="3128786110"/>
                    </a:ext>
                  </a:extLst>
                </a:gridCol>
              </a:tblGrid>
              <a:tr h="615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Item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Approved </a:t>
                      </a:r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Budget Expenses </a:t>
                      </a:r>
                    </a:p>
                    <a:p>
                      <a:pPr algn="ctr" rtl="0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10/1/2016 - 9/30/2017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Proposed Budget </a:t>
                      </a:r>
                      <a:endParaRPr lang="en-US" sz="18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10/1/17 – 9/30/18)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3636216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Discretionary Funds Available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$64,666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1387314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Proposed 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Expenses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2714671"/>
                  </a:ext>
                </a:extLst>
              </a:tr>
              <a:tr h="6150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Promotion </a:t>
                      </a:r>
                      <a:endParaRPr lang="en-US" sz="1800" b="1" u="none" strike="noStrike" dirty="0" smtClean="0">
                        <a:effectLst/>
                      </a:endParaRPr>
                    </a:p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400" b="1" u="none" strike="noStrike" dirty="0" smtClean="0">
                          <a:effectLst/>
                        </a:rPr>
                        <a:t>(</a:t>
                      </a:r>
                      <a:r>
                        <a:rPr lang="en-US" sz="1400" b="1" u="none" strike="noStrike" dirty="0">
                          <a:effectLst/>
                        </a:rPr>
                        <a:t>e.g., AOF, Retaking the Field, Ag on the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Hill, Chair travel)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N/A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$15,000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4392617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Diversity </a:t>
                      </a:r>
                      <a:r>
                        <a:rPr lang="en-US" sz="1800" b="1" u="none" strike="noStrike" dirty="0">
                          <a:effectLst/>
                        </a:rPr>
                        <a:t>Catalyst Committee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N/A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4764350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Training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5000898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2018 </a:t>
                      </a:r>
                      <a:r>
                        <a:rPr lang="en-US" sz="1800" b="1" u="none" strike="noStrike" dirty="0">
                          <a:effectLst/>
                        </a:rPr>
                        <a:t>ESS Meeting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4012019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Website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$2,000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4765135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National Impact </a:t>
                      </a:r>
                      <a:r>
                        <a:rPr lang="en-US" sz="1800" b="1" u="none" strike="noStrike" dirty="0">
                          <a:effectLst/>
                        </a:rPr>
                        <a:t>Database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7488607"/>
                  </a:ext>
                </a:extLst>
              </a:tr>
              <a:tr h="5883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National </a:t>
                      </a:r>
                      <a:r>
                        <a:rPr lang="en-US" sz="1800" b="1" u="none" strike="noStrike" dirty="0">
                          <a:effectLst/>
                        </a:rPr>
                        <a:t>Impact Database Writing Committee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2017511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NC-FAR Membership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$1,000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2244898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Breakthrough </a:t>
                      </a:r>
                      <a:r>
                        <a:rPr lang="en-US" sz="1800" b="1" u="none" strike="noStrike" dirty="0">
                          <a:effectLst/>
                        </a:rPr>
                        <a:t>2030 </a:t>
                      </a:r>
                      <a:r>
                        <a:rPr lang="en-US" sz="1800" b="1" u="none" strike="noStrike" dirty="0" smtClean="0">
                          <a:effectLst/>
                        </a:rPr>
                        <a:t>Report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9181801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Proposed Expenditures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$</a:t>
                      </a:r>
                      <a:r>
                        <a:rPr lang="en-US" sz="1800" b="1" u="none" strike="noStrike" dirty="0" smtClean="0">
                          <a:effectLst/>
                        </a:rPr>
                        <a:t>58,000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526541"/>
                  </a:ext>
                </a:extLst>
              </a:tr>
              <a:tr h="399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Excess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 smtClean="0">
                          <a:effectLst/>
                        </a:rPr>
                        <a:t>$6,666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7127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3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309</Words>
  <Application>Microsoft Office PowerPoint</Application>
  <PresentationFormat>Widescreen</PresentationFormat>
  <Paragraphs>106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Wingdings 3</vt:lpstr>
      <vt:lpstr>Office Theme</vt:lpstr>
      <vt:lpstr>Wisp</vt:lpstr>
      <vt:lpstr>ESS Proposed Budget  10/1/17 - 9/30/18</vt:lpstr>
      <vt:lpstr>PowerPoint Presentation</vt:lpstr>
      <vt:lpstr>PowerPoint Presentation</vt:lpstr>
      <vt:lpstr>ESS Proposed Budget  (10/1/17-9/30/18)</vt:lpstr>
      <vt:lpstr>PowerPoint Presentation</vt:lpstr>
    </vt:vector>
  </TitlesOfParts>
  <Company>Penn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Homepage</dc:title>
  <dc:creator>Corinna Fisher</dc:creator>
  <cp:lastModifiedBy>user1</cp:lastModifiedBy>
  <cp:revision>44</cp:revision>
  <dcterms:created xsi:type="dcterms:W3CDTF">2017-07-12T17:07:38Z</dcterms:created>
  <dcterms:modified xsi:type="dcterms:W3CDTF">2017-09-27T15:57:36Z</dcterms:modified>
</cp:coreProperties>
</file>