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3" r:id="rId2"/>
  </p:sldMasterIdLst>
  <p:notesMasterIdLst>
    <p:notesMasterId r:id="rId63"/>
  </p:notesMasterIdLst>
  <p:handoutMasterIdLst>
    <p:handoutMasterId r:id="rId64"/>
  </p:handoutMasterIdLst>
  <p:sldIdLst>
    <p:sldId id="257" r:id="rId3"/>
    <p:sldId id="334" r:id="rId4"/>
    <p:sldId id="258" r:id="rId5"/>
    <p:sldId id="289" r:id="rId6"/>
    <p:sldId id="326" r:id="rId7"/>
    <p:sldId id="345" r:id="rId8"/>
    <p:sldId id="301" r:id="rId9"/>
    <p:sldId id="327" r:id="rId10"/>
    <p:sldId id="350" r:id="rId11"/>
    <p:sldId id="351" r:id="rId12"/>
    <p:sldId id="344" r:id="rId13"/>
    <p:sldId id="346" r:id="rId14"/>
    <p:sldId id="347" r:id="rId15"/>
    <p:sldId id="291" r:id="rId16"/>
    <p:sldId id="352" r:id="rId17"/>
    <p:sldId id="304" r:id="rId18"/>
    <p:sldId id="343" r:id="rId19"/>
    <p:sldId id="306" r:id="rId20"/>
    <p:sldId id="332" r:id="rId21"/>
    <p:sldId id="341" r:id="rId22"/>
    <p:sldId id="333" r:id="rId23"/>
    <p:sldId id="325" r:id="rId24"/>
    <p:sldId id="357" r:id="rId25"/>
    <p:sldId id="354" r:id="rId26"/>
    <p:sldId id="356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09" r:id="rId37"/>
    <p:sldId id="310" r:id="rId38"/>
    <p:sldId id="312" r:id="rId39"/>
    <p:sldId id="311" r:id="rId40"/>
    <p:sldId id="328" r:id="rId41"/>
    <p:sldId id="329" r:id="rId42"/>
    <p:sldId id="330" r:id="rId43"/>
    <p:sldId id="331" r:id="rId44"/>
    <p:sldId id="336" r:id="rId45"/>
    <p:sldId id="338" r:id="rId46"/>
    <p:sldId id="339" r:id="rId47"/>
    <p:sldId id="340" r:id="rId48"/>
    <p:sldId id="342" r:id="rId49"/>
    <p:sldId id="373" r:id="rId50"/>
    <p:sldId id="369" r:id="rId51"/>
    <p:sldId id="359" r:id="rId52"/>
    <p:sldId id="380" r:id="rId53"/>
    <p:sldId id="361" r:id="rId54"/>
    <p:sldId id="362" r:id="rId55"/>
    <p:sldId id="371" r:id="rId56"/>
    <p:sldId id="364" r:id="rId57"/>
    <p:sldId id="365" r:id="rId58"/>
    <p:sldId id="366" r:id="rId59"/>
    <p:sldId id="382" r:id="rId60"/>
    <p:sldId id="381" r:id="rId61"/>
    <p:sldId id="323" r:id="rId62"/>
  </p:sldIdLst>
  <p:sldSz cx="9144000" cy="6858000" type="screen4x3"/>
  <p:notesSz cx="7010400" cy="92964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84149" autoAdjust="0"/>
  </p:normalViewPr>
  <p:slideViewPr>
    <p:cSldViewPr>
      <p:cViewPr varScale="1">
        <p:scale>
          <a:sx n="97" d="100"/>
          <a:sy n="97" d="100"/>
        </p:scale>
        <p:origin x="19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4F73D-1FFA-42C5-BB44-ACFAB471A976}" type="doc">
      <dgm:prSet loTypeId="urn:microsoft.com/office/officeart/2005/8/layout/hProcess4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FFDDB87-D49A-4868-A9BA-30DF9227A285}">
      <dgm:prSet phldrT="[Text]" custT="1"/>
      <dgm:spPr/>
      <dgm:t>
        <a:bodyPr/>
        <a:lstStyle/>
        <a:p>
          <a:r>
            <a:rPr lang="en-US" sz="3200" dirty="0" smtClean="0"/>
            <a:t>Diversity</a:t>
          </a:r>
          <a:endParaRPr lang="en-US" sz="3200" dirty="0"/>
        </a:p>
      </dgm:t>
    </dgm:pt>
    <dgm:pt modelId="{A8F08D1C-35E4-478C-91A3-B6B88AFE84C0}" type="parTrans" cxnId="{DC387458-0EFC-4726-8C1C-E2C11CAFE98E}">
      <dgm:prSet/>
      <dgm:spPr/>
      <dgm:t>
        <a:bodyPr/>
        <a:lstStyle/>
        <a:p>
          <a:endParaRPr lang="en-US"/>
        </a:p>
      </dgm:t>
    </dgm:pt>
    <dgm:pt modelId="{71B410ED-289B-4142-A848-27035B199CED}" type="sibTrans" cxnId="{DC387458-0EFC-4726-8C1C-E2C11CAFE98E}">
      <dgm:prSet/>
      <dgm:spPr/>
      <dgm:t>
        <a:bodyPr/>
        <a:lstStyle/>
        <a:p>
          <a:endParaRPr lang="en-US"/>
        </a:p>
      </dgm:t>
    </dgm:pt>
    <dgm:pt modelId="{55058757-1050-48DF-A312-AB565A3BA71C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 the mix of differences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01380-BD57-4EE7-AA3A-83DFB1147030}" type="parTrans" cxnId="{F57F2E87-D152-46AD-976F-0DF95097C89F}">
      <dgm:prSet/>
      <dgm:spPr/>
      <dgm:t>
        <a:bodyPr/>
        <a:lstStyle/>
        <a:p>
          <a:endParaRPr lang="en-US"/>
        </a:p>
      </dgm:t>
    </dgm:pt>
    <dgm:pt modelId="{FD173366-0C2A-4ED2-9FC8-245A064EE772}" type="sibTrans" cxnId="{F57F2E87-D152-46AD-976F-0DF95097C89F}">
      <dgm:prSet/>
      <dgm:spPr/>
      <dgm:t>
        <a:bodyPr/>
        <a:lstStyle/>
        <a:p>
          <a:endParaRPr lang="en-US"/>
        </a:p>
      </dgm:t>
    </dgm:pt>
    <dgm:pt modelId="{C1DDC122-A134-4385-A97A-A2E0E11AD168}">
      <dgm:prSet phldrT="[Text]" custT="1"/>
      <dgm:spPr/>
      <dgm:t>
        <a:bodyPr/>
        <a:lstStyle/>
        <a:p>
          <a:r>
            <a:rPr lang="en-US" sz="3200" dirty="0" smtClean="0"/>
            <a:t>Inclusion</a:t>
          </a:r>
          <a:endParaRPr lang="en-US" sz="3200" dirty="0"/>
        </a:p>
      </dgm:t>
    </dgm:pt>
    <dgm:pt modelId="{44A5C1DF-E435-4CC7-8DA8-EA86980F30B9}" type="parTrans" cxnId="{25C568B5-C652-4075-98F8-843CC517EA22}">
      <dgm:prSet/>
      <dgm:spPr/>
      <dgm:t>
        <a:bodyPr/>
        <a:lstStyle/>
        <a:p>
          <a:endParaRPr lang="en-US"/>
        </a:p>
      </dgm:t>
    </dgm:pt>
    <dgm:pt modelId="{373348C0-D755-4179-8B84-54F097834284}" type="sibTrans" cxnId="{25C568B5-C652-4075-98F8-843CC517EA22}">
      <dgm:prSet/>
      <dgm:spPr/>
      <dgm:t>
        <a:bodyPr/>
        <a:lstStyle/>
        <a:p>
          <a:endParaRPr lang="en-US"/>
        </a:p>
      </dgm:t>
    </dgm:pt>
    <dgm:pt modelId="{288A7A7B-8C22-4B20-983A-6BA71098108B}">
      <dgm:prSet phldrT="[Text]" custT="1"/>
      <dgm:spPr/>
      <dgm:t>
        <a:bodyPr/>
        <a:lstStyle/>
        <a:p>
          <a:r>
            <a:rPr lang="en-US" sz="2400" dirty="0" smtClean="0"/>
            <a:t>Is “making the mix work”</a:t>
          </a:r>
          <a:endParaRPr lang="en-US" sz="2400" dirty="0"/>
        </a:p>
      </dgm:t>
    </dgm:pt>
    <dgm:pt modelId="{A23D0599-0CB8-4BA9-87CA-DD4D8F4AF0CA}" type="parTrans" cxnId="{DB6C15C1-CA1E-471F-9947-1EE80C14817F}">
      <dgm:prSet/>
      <dgm:spPr/>
      <dgm:t>
        <a:bodyPr/>
        <a:lstStyle/>
        <a:p>
          <a:endParaRPr lang="en-US"/>
        </a:p>
      </dgm:t>
    </dgm:pt>
    <dgm:pt modelId="{90640869-1F7D-4D97-BDFC-85D6D81B5932}" type="sibTrans" cxnId="{DB6C15C1-CA1E-471F-9947-1EE80C14817F}">
      <dgm:prSet/>
      <dgm:spPr/>
      <dgm:t>
        <a:bodyPr/>
        <a:lstStyle/>
        <a:p>
          <a:endParaRPr lang="en-US"/>
        </a:p>
      </dgm:t>
    </dgm:pt>
    <dgm:pt modelId="{BF3D1FF8-E6DB-4E69-A932-F9AFDB647EF6}">
      <dgm:prSet phldrT="[Text]"/>
      <dgm:spPr/>
      <dgm:t>
        <a:bodyPr/>
        <a:lstStyle/>
        <a:p>
          <a:r>
            <a:rPr lang="en-US" dirty="0" smtClean="0"/>
            <a:t>Intercultural Competence</a:t>
          </a:r>
          <a:endParaRPr lang="en-US" dirty="0"/>
        </a:p>
      </dgm:t>
    </dgm:pt>
    <dgm:pt modelId="{8BA76B7D-965D-48E7-A71F-DD12F153C894}" type="parTrans" cxnId="{CD3080D3-E3B5-4A86-B74C-7A0A44CBAC7D}">
      <dgm:prSet/>
      <dgm:spPr/>
      <dgm:t>
        <a:bodyPr/>
        <a:lstStyle/>
        <a:p>
          <a:endParaRPr lang="en-US"/>
        </a:p>
      </dgm:t>
    </dgm:pt>
    <dgm:pt modelId="{B8AA6589-B101-4570-BB46-808E59E59F03}" type="sibTrans" cxnId="{CD3080D3-E3B5-4A86-B74C-7A0A44CBAC7D}">
      <dgm:prSet/>
      <dgm:spPr/>
      <dgm:t>
        <a:bodyPr/>
        <a:lstStyle/>
        <a:p>
          <a:endParaRPr lang="en-US"/>
        </a:p>
      </dgm:t>
    </dgm:pt>
    <dgm:pt modelId="{321B14E6-FCEF-4AD1-8645-E037C7BC1C23}">
      <dgm:prSet phldrT="[Text]"/>
      <dgm:spPr/>
      <dgm:t>
        <a:bodyPr/>
        <a:lstStyle/>
        <a:p>
          <a:r>
            <a:rPr lang="en-US" dirty="0" smtClean="0"/>
            <a:t>Is “how to achieve Diversity &amp; Inclusion goals</a:t>
          </a:r>
          <a:endParaRPr lang="en-US" dirty="0"/>
        </a:p>
      </dgm:t>
    </dgm:pt>
    <dgm:pt modelId="{05700AF5-BFAB-499C-AE33-FB0B825C8F7D}" type="parTrans" cxnId="{545A10E9-C180-47DD-A403-6191CA12A5A4}">
      <dgm:prSet/>
      <dgm:spPr/>
      <dgm:t>
        <a:bodyPr/>
        <a:lstStyle/>
        <a:p>
          <a:endParaRPr lang="en-US"/>
        </a:p>
      </dgm:t>
    </dgm:pt>
    <dgm:pt modelId="{C23452A2-99A2-4278-8E82-625871AC8AFA}" type="sibTrans" cxnId="{545A10E9-C180-47DD-A403-6191CA12A5A4}">
      <dgm:prSet/>
      <dgm:spPr/>
      <dgm:t>
        <a:bodyPr/>
        <a:lstStyle/>
        <a:p>
          <a:endParaRPr lang="en-US"/>
        </a:p>
      </dgm:t>
    </dgm:pt>
    <dgm:pt modelId="{7C9BF78A-9C41-43C1-9FFE-187A469AE3BF}" type="pres">
      <dgm:prSet presAssocID="{2964F73D-1FFA-42C5-BB44-ACFAB471A9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F00BA3-99D5-44A0-9489-CAA54C586D85}" type="pres">
      <dgm:prSet presAssocID="{2964F73D-1FFA-42C5-BB44-ACFAB471A976}" presName="tSp" presStyleCnt="0"/>
      <dgm:spPr/>
    </dgm:pt>
    <dgm:pt modelId="{FBE8EDB0-41C1-42F0-B28D-93D8C9D4E475}" type="pres">
      <dgm:prSet presAssocID="{2964F73D-1FFA-42C5-BB44-ACFAB471A976}" presName="bSp" presStyleCnt="0"/>
      <dgm:spPr/>
    </dgm:pt>
    <dgm:pt modelId="{41B7E034-16B2-4ADC-9DF4-E9C9919A580D}" type="pres">
      <dgm:prSet presAssocID="{2964F73D-1FFA-42C5-BB44-ACFAB471A976}" presName="process" presStyleCnt="0"/>
      <dgm:spPr/>
    </dgm:pt>
    <dgm:pt modelId="{8F285CB7-9C43-4BB6-A055-C2ABAA16B5A2}" type="pres">
      <dgm:prSet presAssocID="{0FFDDB87-D49A-4868-A9BA-30DF9227A285}" presName="composite1" presStyleCnt="0"/>
      <dgm:spPr/>
    </dgm:pt>
    <dgm:pt modelId="{8AAB8555-4E5C-43BD-8EF9-09A060622127}" type="pres">
      <dgm:prSet presAssocID="{0FFDDB87-D49A-4868-A9BA-30DF9227A285}" presName="dummyNode1" presStyleLbl="node1" presStyleIdx="0" presStyleCnt="3"/>
      <dgm:spPr/>
    </dgm:pt>
    <dgm:pt modelId="{3EBC8D8F-EF14-4C3D-955F-354E01DDEFC4}" type="pres">
      <dgm:prSet presAssocID="{0FFDDB87-D49A-4868-A9BA-30DF9227A28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57F30-6A70-4177-ADBF-E9053AF9EC9D}" type="pres">
      <dgm:prSet presAssocID="{0FFDDB87-D49A-4868-A9BA-30DF9227A28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A6FFB-EABC-47D5-9387-5D5D19CD8C23}" type="pres">
      <dgm:prSet presAssocID="{0FFDDB87-D49A-4868-A9BA-30DF9227A28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83397-6492-4E87-96AB-7AFE9EAF9650}" type="pres">
      <dgm:prSet presAssocID="{0FFDDB87-D49A-4868-A9BA-30DF9227A285}" presName="connSite1" presStyleCnt="0"/>
      <dgm:spPr/>
    </dgm:pt>
    <dgm:pt modelId="{D099FACC-36A7-4097-B2C4-A84AD7834BA6}" type="pres">
      <dgm:prSet presAssocID="{71B410ED-289B-4142-A848-27035B199CED}" presName="Name9" presStyleLbl="sibTrans2D1" presStyleIdx="0" presStyleCnt="2"/>
      <dgm:spPr/>
      <dgm:t>
        <a:bodyPr/>
        <a:lstStyle/>
        <a:p>
          <a:endParaRPr lang="en-US"/>
        </a:p>
      </dgm:t>
    </dgm:pt>
    <dgm:pt modelId="{412C84DE-5BE6-4478-81C6-6F6282D793D2}" type="pres">
      <dgm:prSet presAssocID="{C1DDC122-A134-4385-A97A-A2E0E11AD168}" presName="composite2" presStyleCnt="0"/>
      <dgm:spPr/>
    </dgm:pt>
    <dgm:pt modelId="{FA9D138B-C9D4-4DAE-A857-0E3E37F2FD48}" type="pres">
      <dgm:prSet presAssocID="{C1DDC122-A134-4385-A97A-A2E0E11AD168}" presName="dummyNode2" presStyleLbl="node1" presStyleIdx="0" presStyleCnt="3"/>
      <dgm:spPr/>
    </dgm:pt>
    <dgm:pt modelId="{255AC6B7-67C8-43B4-A423-E357360E6F5F}" type="pres">
      <dgm:prSet presAssocID="{C1DDC122-A134-4385-A97A-A2E0E11AD16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D7D43-C658-405C-89D4-4ECA0F752468}" type="pres">
      <dgm:prSet presAssocID="{C1DDC122-A134-4385-A97A-A2E0E11AD16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B598A-6703-4ECE-BAA7-323B8E572E26}" type="pres">
      <dgm:prSet presAssocID="{C1DDC122-A134-4385-A97A-A2E0E11AD16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144AC-5C6B-4267-870F-C9177C0ADBF0}" type="pres">
      <dgm:prSet presAssocID="{C1DDC122-A134-4385-A97A-A2E0E11AD168}" presName="connSite2" presStyleCnt="0"/>
      <dgm:spPr/>
    </dgm:pt>
    <dgm:pt modelId="{FE1D3CC9-9EA0-4B4C-B4DF-3D0C3E5980DA}" type="pres">
      <dgm:prSet presAssocID="{373348C0-D755-4179-8B84-54F097834284}" presName="Name18" presStyleLbl="sibTrans2D1" presStyleIdx="1" presStyleCnt="2"/>
      <dgm:spPr/>
      <dgm:t>
        <a:bodyPr/>
        <a:lstStyle/>
        <a:p>
          <a:endParaRPr lang="en-US"/>
        </a:p>
      </dgm:t>
    </dgm:pt>
    <dgm:pt modelId="{60A94F60-D53F-4C6D-A72E-DCE90E2EEEA2}" type="pres">
      <dgm:prSet presAssocID="{BF3D1FF8-E6DB-4E69-A932-F9AFDB647EF6}" presName="composite1" presStyleCnt="0"/>
      <dgm:spPr/>
    </dgm:pt>
    <dgm:pt modelId="{189E9DEC-40B2-4159-8268-0B1AA1C8F5D4}" type="pres">
      <dgm:prSet presAssocID="{BF3D1FF8-E6DB-4E69-A932-F9AFDB647EF6}" presName="dummyNode1" presStyleLbl="node1" presStyleIdx="1" presStyleCnt="3"/>
      <dgm:spPr/>
    </dgm:pt>
    <dgm:pt modelId="{6782850E-6C9C-4AA3-8524-46ED0F377166}" type="pres">
      <dgm:prSet presAssocID="{BF3D1FF8-E6DB-4E69-A932-F9AFDB647EF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CBB2A-83F2-4FF5-8F9A-7CEEFF3A3D36}" type="pres">
      <dgm:prSet presAssocID="{BF3D1FF8-E6DB-4E69-A932-F9AFDB647EF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FF2-7EFA-4972-AF2D-26AFDB98D236}" type="pres">
      <dgm:prSet presAssocID="{BF3D1FF8-E6DB-4E69-A932-F9AFDB647EF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139F1-E54A-4FE6-A205-D0C4E53C76D2}" type="pres">
      <dgm:prSet presAssocID="{BF3D1FF8-E6DB-4E69-A932-F9AFDB647EF6}" presName="connSite1" presStyleCnt="0"/>
      <dgm:spPr/>
    </dgm:pt>
  </dgm:ptLst>
  <dgm:cxnLst>
    <dgm:cxn modelId="{25C568B5-C652-4075-98F8-843CC517EA22}" srcId="{2964F73D-1FFA-42C5-BB44-ACFAB471A976}" destId="{C1DDC122-A134-4385-A97A-A2E0E11AD168}" srcOrd="1" destOrd="0" parTransId="{44A5C1DF-E435-4CC7-8DA8-EA86980F30B9}" sibTransId="{373348C0-D755-4179-8B84-54F097834284}"/>
    <dgm:cxn modelId="{CE860F4C-2014-4D2D-B4F7-79086CD11A39}" type="presOf" srcId="{288A7A7B-8C22-4B20-983A-6BA71098108B}" destId="{EF1D7D43-C658-405C-89D4-4ECA0F752468}" srcOrd="1" destOrd="0" presId="urn:microsoft.com/office/officeart/2005/8/layout/hProcess4"/>
    <dgm:cxn modelId="{16514168-06A0-4D43-B1B9-9326B9DB2463}" type="presOf" srcId="{321B14E6-FCEF-4AD1-8645-E037C7BC1C23}" destId="{E86CBB2A-83F2-4FF5-8F9A-7CEEFF3A3D36}" srcOrd="1" destOrd="0" presId="urn:microsoft.com/office/officeart/2005/8/layout/hProcess4"/>
    <dgm:cxn modelId="{057D416C-075F-4ABE-80D3-DE830214CBB2}" type="presOf" srcId="{55058757-1050-48DF-A312-AB565A3BA71C}" destId="{A6457F30-6A70-4177-ADBF-E9053AF9EC9D}" srcOrd="1" destOrd="0" presId="urn:microsoft.com/office/officeart/2005/8/layout/hProcess4"/>
    <dgm:cxn modelId="{F57F2E87-D152-46AD-976F-0DF95097C89F}" srcId="{0FFDDB87-D49A-4868-A9BA-30DF9227A285}" destId="{55058757-1050-48DF-A312-AB565A3BA71C}" srcOrd="0" destOrd="0" parTransId="{D7401380-BD57-4EE7-AA3A-83DFB1147030}" sibTransId="{FD173366-0C2A-4ED2-9FC8-245A064EE772}"/>
    <dgm:cxn modelId="{545A10E9-C180-47DD-A403-6191CA12A5A4}" srcId="{BF3D1FF8-E6DB-4E69-A932-F9AFDB647EF6}" destId="{321B14E6-FCEF-4AD1-8645-E037C7BC1C23}" srcOrd="0" destOrd="0" parTransId="{05700AF5-BFAB-499C-AE33-FB0B825C8F7D}" sibTransId="{C23452A2-99A2-4278-8E82-625871AC8AFA}"/>
    <dgm:cxn modelId="{C6C34A2A-F93E-416F-A0DE-C0B3F2897AC2}" type="presOf" srcId="{55058757-1050-48DF-A312-AB565A3BA71C}" destId="{3EBC8D8F-EF14-4C3D-955F-354E01DDEFC4}" srcOrd="0" destOrd="0" presId="urn:microsoft.com/office/officeart/2005/8/layout/hProcess4"/>
    <dgm:cxn modelId="{FFCFF96E-6171-4FB5-BC6C-92883D4C6BA3}" type="presOf" srcId="{2964F73D-1FFA-42C5-BB44-ACFAB471A976}" destId="{7C9BF78A-9C41-43C1-9FFE-187A469AE3BF}" srcOrd="0" destOrd="0" presId="urn:microsoft.com/office/officeart/2005/8/layout/hProcess4"/>
    <dgm:cxn modelId="{330B13C6-B842-407A-A761-3B9D712D900F}" type="presOf" srcId="{288A7A7B-8C22-4B20-983A-6BA71098108B}" destId="{255AC6B7-67C8-43B4-A423-E357360E6F5F}" srcOrd="0" destOrd="0" presId="urn:microsoft.com/office/officeart/2005/8/layout/hProcess4"/>
    <dgm:cxn modelId="{C6CA514F-E8F5-4454-B4CB-8F6F747C223D}" type="presOf" srcId="{321B14E6-FCEF-4AD1-8645-E037C7BC1C23}" destId="{6782850E-6C9C-4AA3-8524-46ED0F377166}" srcOrd="0" destOrd="0" presId="urn:microsoft.com/office/officeart/2005/8/layout/hProcess4"/>
    <dgm:cxn modelId="{4BB784B2-87C2-4B96-AE0D-B039D209E38C}" type="presOf" srcId="{BF3D1FF8-E6DB-4E69-A932-F9AFDB647EF6}" destId="{F3ED7FF2-7EFA-4972-AF2D-26AFDB98D236}" srcOrd="0" destOrd="0" presId="urn:microsoft.com/office/officeart/2005/8/layout/hProcess4"/>
    <dgm:cxn modelId="{DC387458-0EFC-4726-8C1C-E2C11CAFE98E}" srcId="{2964F73D-1FFA-42C5-BB44-ACFAB471A976}" destId="{0FFDDB87-D49A-4868-A9BA-30DF9227A285}" srcOrd="0" destOrd="0" parTransId="{A8F08D1C-35E4-478C-91A3-B6B88AFE84C0}" sibTransId="{71B410ED-289B-4142-A848-27035B199CED}"/>
    <dgm:cxn modelId="{7050B860-DF19-4340-9276-27090614FDD9}" type="presOf" srcId="{373348C0-D755-4179-8B84-54F097834284}" destId="{FE1D3CC9-9EA0-4B4C-B4DF-3D0C3E5980DA}" srcOrd="0" destOrd="0" presId="urn:microsoft.com/office/officeart/2005/8/layout/hProcess4"/>
    <dgm:cxn modelId="{E4648CF5-7CE3-4224-95FA-E225FC7F3892}" type="presOf" srcId="{C1DDC122-A134-4385-A97A-A2E0E11AD168}" destId="{A2BB598A-6703-4ECE-BAA7-323B8E572E26}" srcOrd="0" destOrd="0" presId="urn:microsoft.com/office/officeart/2005/8/layout/hProcess4"/>
    <dgm:cxn modelId="{777332EF-D4DD-44BB-89B1-292018E63581}" type="presOf" srcId="{0FFDDB87-D49A-4868-A9BA-30DF9227A285}" destId="{CCBA6FFB-EABC-47D5-9387-5D5D19CD8C23}" srcOrd="0" destOrd="0" presId="urn:microsoft.com/office/officeart/2005/8/layout/hProcess4"/>
    <dgm:cxn modelId="{4E568D03-0E54-44D9-856E-AAF8801B57E1}" type="presOf" srcId="{71B410ED-289B-4142-A848-27035B199CED}" destId="{D099FACC-36A7-4097-B2C4-A84AD7834BA6}" srcOrd="0" destOrd="0" presId="urn:microsoft.com/office/officeart/2005/8/layout/hProcess4"/>
    <dgm:cxn modelId="{DB6C15C1-CA1E-471F-9947-1EE80C14817F}" srcId="{C1DDC122-A134-4385-A97A-A2E0E11AD168}" destId="{288A7A7B-8C22-4B20-983A-6BA71098108B}" srcOrd="0" destOrd="0" parTransId="{A23D0599-0CB8-4BA9-87CA-DD4D8F4AF0CA}" sibTransId="{90640869-1F7D-4D97-BDFC-85D6D81B5932}"/>
    <dgm:cxn modelId="{CD3080D3-E3B5-4A86-B74C-7A0A44CBAC7D}" srcId="{2964F73D-1FFA-42C5-BB44-ACFAB471A976}" destId="{BF3D1FF8-E6DB-4E69-A932-F9AFDB647EF6}" srcOrd="2" destOrd="0" parTransId="{8BA76B7D-965D-48E7-A71F-DD12F153C894}" sibTransId="{B8AA6589-B101-4570-BB46-808E59E59F03}"/>
    <dgm:cxn modelId="{184B30BC-8167-4148-AF8E-02E2CD96110C}" type="presParOf" srcId="{7C9BF78A-9C41-43C1-9FFE-187A469AE3BF}" destId="{E9F00BA3-99D5-44A0-9489-CAA54C586D85}" srcOrd="0" destOrd="0" presId="urn:microsoft.com/office/officeart/2005/8/layout/hProcess4"/>
    <dgm:cxn modelId="{D3BE24A7-A3F2-4B17-887C-45CDC26CC791}" type="presParOf" srcId="{7C9BF78A-9C41-43C1-9FFE-187A469AE3BF}" destId="{FBE8EDB0-41C1-42F0-B28D-93D8C9D4E475}" srcOrd="1" destOrd="0" presId="urn:microsoft.com/office/officeart/2005/8/layout/hProcess4"/>
    <dgm:cxn modelId="{032C54CB-B9F2-406B-8800-5275085801EF}" type="presParOf" srcId="{7C9BF78A-9C41-43C1-9FFE-187A469AE3BF}" destId="{41B7E034-16B2-4ADC-9DF4-E9C9919A580D}" srcOrd="2" destOrd="0" presId="urn:microsoft.com/office/officeart/2005/8/layout/hProcess4"/>
    <dgm:cxn modelId="{5A0BE282-996F-4895-A12A-A52088372304}" type="presParOf" srcId="{41B7E034-16B2-4ADC-9DF4-E9C9919A580D}" destId="{8F285CB7-9C43-4BB6-A055-C2ABAA16B5A2}" srcOrd="0" destOrd="0" presId="urn:microsoft.com/office/officeart/2005/8/layout/hProcess4"/>
    <dgm:cxn modelId="{CBF564F4-C669-4C3E-AC00-38B7CBAA5C22}" type="presParOf" srcId="{8F285CB7-9C43-4BB6-A055-C2ABAA16B5A2}" destId="{8AAB8555-4E5C-43BD-8EF9-09A060622127}" srcOrd="0" destOrd="0" presId="urn:microsoft.com/office/officeart/2005/8/layout/hProcess4"/>
    <dgm:cxn modelId="{5B8AF5BC-63FA-4BD7-8297-ED59BF78E644}" type="presParOf" srcId="{8F285CB7-9C43-4BB6-A055-C2ABAA16B5A2}" destId="{3EBC8D8F-EF14-4C3D-955F-354E01DDEFC4}" srcOrd="1" destOrd="0" presId="urn:microsoft.com/office/officeart/2005/8/layout/hProcess4"/>
    <dgm:cxn modelId="{A01BA643-C967-45CF-BB0B-8F361CF7563B}" type="presParOf" srcId="{8F285CB7-9C43-4BB6-A055-C2ABAA16B5A2}" destId="{A6457F30-6A70-4177-ADBF-E9053AF9EC9D}" srcOrd="2" destOrd="0" presId="urn:microsoft.com/office/officeart/2005/8/layout/hProcess4"/>
    <dgm:cxn modelId="{0A150619-9F9F-4FED-8561-31CDC8988B26}" type="presParOf" srcId="{8F285CB7-9C43-4BB6-A055-C2ABAA16B5A2}" destId="{CCBA6FFB-EABC-47D5-9387-5D5D19CD8C23}" srcOrd="3" destOrd="0" presId="urn:microsoft.com/office/officeart/2005/8/layout/hProcess4"/>
    <dgm:cxn modelId="{ECAACB2C-ABEC-4340-8A29-404340BFEF7E}" type="presParOf" srcId="{8F285CB7-9C43-4BB6-A055-C2ABAA16B5A2}" destId="{49683397-6492-4E87-96AB-7AFE9EAF9650}" srcOrd="4" destOrd="0" presId="urn:microsoft.com/office/officeart/2005/8/layout/hProcess4"/>
    <dgm:cxn modelId="{92A4C8D5-5FA7-4207-887C-CF764AFCCEC9}" type="presParOf" srcId="{41B7E034-16B2-4ADC-9DF4-E9C9919A580D}" destId="{D099FACC-36A7-4097-B2C4-A84AD7834BA6}" srcOrd="1" destOrd="0" presId="urn:microsoft.com/office/officeart/2005/8/layout/hProcess4"/>
    <dgm:cxn modelId="{10BEAB3F-5954-4B85-8DA4-62F89FB2BD07}" type="presParOf" srcId="{41B7E034-16B2-4ADC-9DF4-E9C9919A580D}" destId="{412C84DE-5BE6-4478-81C6-6F6282D793D2}" srcOrd="2" destOrd="0" presId="urn:microsoft.com/office/officeart/2005/8/layout/hProcess4"/>
    <dgm:cxn modelId="{BE93A063-46CA-4724-BBEC-BAB273BEADA8}" type="presParOf" srcId="{412C84DE-5BE6-4478-81C6-6F6282D793D2}" destId="{FA9D138B-C9D4-4DAE-A857-0E3E37F2FD48}" srcOrd="0" destOrd="0" presId="urn:microsoft.com/office/officeart/2005/8/layout/hProcess4"/>
    <dgm:cxn modelId="{C07E6C7B-8F25-46E1-93D5-F7836E851E92}" type="presParOf" srcId="{412C84DE-5BE6-4478-81C6-6F6282D793D2}" destId="{255AC6B7-67C8-43B4-A423-E357360E6F5F}" srcOrd="1" destOrd="0" presId="urn:microsoft.com/office/officeart/2005/8/layout/hProcess4"/>
    <dgm:cxn modelId="{41B566CC-6957-48A7-AC13-6EED616CFD97}" type="presParOf" srcId="{412C84DE-5BE6-4478-81C6-6F6282D793D2}" destId="{EF1D7D43-C658-405C-89D4-4ECA0F752468}" srcOrd="2" destOrd="0" presId="urn:microsoft.com/office/officeart/2005/8/layout/hProcess4"/>
    <dgm:cxn modelId="{2E1BC43B-DBCC-4DFD-929F-12755C4031B9}" type="presParOf" srcId="{412C84DE-5BE6-4478-81C6-6F6282D793D2}" destId="{A2BB598A-6703-4ECE-BAA7-323B8E572E26}" srcOrd="3" destOrd="0" presId="urn:microsoft.com/office/officeart/2005/8/layout/hProcess4"/>
    <dgm:cxn modelId="{29D0BDD0-B001-4F46-B4D6-EB37DED0166D}" type="presParOf" srcId="{412C84DE-5BE6-4478-81C6-6F6282D793D2}" destId="{97A144AC-5C6B-4267-870F-C9177C0ADBF0}" srcOrd="4" destOrd="0" presId="urn:microsoft.com/office/officeart/2005/8/layout/hProcess4"/>
    <dgm:cxn modelId="{5D891480-28A9-4C3D-AAE8-E90DAA0DFC30}" type="presParOf" srcId="{41B7E034-16B2-4ADC-9DF4-E9C9919A580D}" destId="{FE1D3CC9-9EA0-4B4C-B4DF-3D0C3E5980DA}" srcOrd="3" destOrd="0" presId="urn:microsoft.com/office/officeart/2005/8/layout/hProcess4"/>
    <dgm:cxn modelId="{178D727B-4DBA-4031-B8C8-C86917C4289C}" type="presParOf" srcId="{41B7E034-16B2-4ADC-9DF4-E9C9919A580D}" destId="{60A94F60-D53F-4C6D-A72E-DCE90E2EEEA2}" srcOrd="4" destOrd="0" presId="urn:microsoft.com/office/officeart/2005/8/layout/hProcess4"/>
    <dgm:cxn modelId="{D7E37788-0CFC-4D84-AC34-368CDF5705C2}" type="presParOf" srcId="{60A94F60-D53F-4C6D-A72E-DCE90E2EEEA2}" destId="{189E9DEC-40B2-4159-8268-0B1AA1C8F5D4}" srcOrd="0" destOrd="0" presId="urn:microsoft.com/office/officeart/2005/8/layout/hProcess4"/>
    <dgm:cxn modelId="{C94709DB-9D51-4D01-94D3-E24A3716737E}" type="presParOf" srcId="{60A94F60-D53F-4C6D-A72E-DCE90E2EEEA2}" destId="{6782850E-6C9C-4AA3-8524-46ED0F377166}" srcOrd="1" destOrd="0" presId="urn:microsoft.com/office/officeart/2005/8/layout/hProcess4"/>
    <dgm:cxn modelId="{9F0851BA-A798-44C8-B660-3652D9FE6913}" type="presParOf" srcId="{60A94F60-D53F-4C6D-A72E-DCE90E2EEEA2}" destId="{E86CBB2A-83F2-4FF5-8F9A-7CEEFF3A3D36}" srcOrd="2" destOrd="0" presId="urn:microsoft.com/office/officeart/2005/8/layout/hProcess4"/>
    <dgm:cxn modelId="{9D017AE1-2007-4BB6-9444-705BE63B9AA8}" type="presParOf" srcId="{60A94F60-D53F-4C6D-A72E-DCE90E2EEEA2}" destId="{F3ED7FF2-7EFA-4972-AF2D-26AFDB98D236}" srcOrd="3" destOrd="0" presId="urn:microsoft.com/office/officeart/2005/8/layout/hProcess4"/>
    <dgm:cxn modelId="{4F07153B-EFD1-4945-9BC8-24411E9C903C}" type="presParOf" srcId="{60A94F60-D53F-4C6D-A72E-DCE90E2EEEA2}" destId="{B46139F1-E54A-4FE6-A205-D0C4E53C76D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72A56-4077-4F4C-A75D-A00433577E2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5FF19-A76D-6448-8BA1-7DFEDFD2691F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Denial</a:t>
          </a:r>
          <a:endParaRPr lang="en-US" sz="2000" b="1" dirty="0">
            <a:solidFill>
              <a:srgbClr val="CC0000"/>
            </a:solidFill>
          </a:endParaRPr>
        </a:p>
      </dgm:t>
    </dgm:pt>
    <dgm:pt modelId="{A4C471AE-510C-6343-A680-840D835204F4}" type="parTrans" cxnId="{B60FDB92-9770-814A-B245-59D1396ABE13}">
      <dgm:prSet/>
      <dgm:spPr/>
      <dgm:t>
        <a:bodyPr/>
        <a:lstStyle/>
        <a:p>
          <a:endParaRPr lang="en-US"/>
        </a:p>
      </dgm:t>
    </dgm:pt>
    <dgm:pt modelId="{9F32EB9F-FD0D-0C46-9ED6-C2B3A5A9CEDF}" type="sibTrans" cxnId="{B60FDB92-9770-814A-B245-59D1396ABE13}">
      <dgm:prSet/>
      <dgm:spPr/>
      <dgm:t>
        <a:bodyPr/>
        <a:lstStyle/>
        <a:p>
          <a:endParaRPr lang="en-US"/>
        </a:p>
      </dgm:t>
    </dgm:pt>
    <dgm:pt modelId="{0A7C4089-2D26-854D-9601-6862D454ABDA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Polarization</a:t>
          </a:r>
          <a:endParaRPr lang="en-US" sz="2000" b="1" dirty="0">
            <a:solidFill>
              <a:srgbClr val="CC0000"/>
            </a:solidFill>
          </a:endParaRPr>
        </a:p>
      </dgm:t>
    </dgm:pt>
    <dgm:pt modelId="{6AB753BF-8066-D945-9B81-FF647DA578F2}" type="parTrans" cxnId="{E58FA1AC-6490-D249-8259-9C127D147E7F}">
      <dgm:prSet/>
      <dgm:spPr/>
      <dgm:t>
        <a:bodyPr/>
        <a:lstStyle/>
        <a:p>
          <a:endParaRPr lang="en-US"/>
        </a:p>
      </dgm:t>
    </dgm:pt>
    <dgm:pt modelId="{FD3451C3-A176-D941-BBD1-DB1A7036A73C}" type="sibTrans" cxnId="{E58FA1AC-6490-D249-8259-9C127D147E7F}">
      <dgm:prSet/>
      <dgm:spPr/>
      <dgm:t>
        <a:bodyPr/>
        <a:lstStyle/>
        <a:p>
          <a:endParaRPr lang="en-US"/>
        </a:p>
      </dgm:t>
    </dgm:pt>
    <dgm:pt modelId="{570860FA-C6A9-F44A-9A2A-79CD15760517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Minimization</a:t>
          </a:r>
          <a:endParaRPr lang="en-US" sz="2000" b="1" dirty="0">
            <a:solidFill>
              <a:srgbClr val="CC0000"/>
            </a:solidFill>
          </a:endParaRPr>
        </a:p>
      </dgm:t>
    </dgm:pt>
    <dgm:pt modelId="{D93C183E-4789-AF47-A13B-CFCBA054FCAD}" type="parTrans" cxnId="{880D2E60-036A-1A40-8FD4-474CCE37C28A}">
      <dgm:prSet/>
      <dgm:spPr/>
      <dgm:t>
        <a:bodyPr/>
        <a:lstStyle/>
        <a:p>
          <a:endParaRPr lang="en-US"/>
        </a:p>
      </dgm:t>
    </dgm:pt>
    <dgm:pt modelId="{31A4623E-6393-8B44-B06D-E13EE842C448}" type="sibTrans" cxnId="{880D2E60-036A-1A40-8FD4-474CCE37C28A}">
      <dgm:prSet/>
      <dgm:spPr/>
      <dgm:t>
        <a:bodyPr/>
        <a:lstStyle/>
        <a:p>
          <a:endParaRPr lang="en-US"/>
        </a:p>
      </dgm:t>
    </dgm:pt>
    <dgm:pt modelId="{E514C4D8-7987-0B44-BBA9-DCE6F92D410C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Acceptance</a:t>
          </a:r>
          <a:endParaRPr lang="en-US" sz="2000" b="1" dirty="0">
            <a:solidFill>
              <a:srgbClr val="CC0000"/>
            </a:solidFill>
          </a:endParaRPr>
        </a:p>
      </dgm:t>
    </dgm:pt>
    <dgm:pt modelId="{7ACC2E03-06B0-3B4A-8959-9369DC152D22}" type="parTrans" cxnId="{1E6EE08F-4642-0948-B5D5-8791D22CDE6A}">
      <dgm:prSet/>
      <dgm:spPr/>
      <dgm:t>
        <a:bodyPr/>
        <a:lstStyle/>
        <a:p>
          <a:endParaRPr lang="en-US"/>
        </a:p>
      </dgm:t>
    </dgm:pt>
    <dgm:pt modelId="{C2367D9F-02E7-2545-95D3-B49260AAD3D8}" type="sibTrans" cxnId="{1E6EE08F-4642-0948-B5D5-8791D22CDE6A}">
      <dgm:prSet/>
      <dgm:spPr/>
      <dgm:t>
        <a:bodyPr/>
        <a:lstStyle/>
        <a:p>
          <a:endParaRPr lang="en-US"/>
        </a:p>
      </dgm:t>
    </dgm:pt>
    <dgm:pt modelId="{F864671F-5DCF-A540-83EC-992802CBB497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Adaptation</a:t>
          </a:r>
          <a:endParaRPr lang="en-US" sz="2000" b="1" dirty="0">
            <a:solidFill>
              <a:srgbClr val="CC0000"/>
            </a:solidFill>
          </a:endParaRPr>
        </a:p>
      </dgm:t>
    </dgm:pt>
    <dgm:pt modelId="{D3B2C714-9AC5-3B40-84C8-37ADC0886E54}" type="parTrans" cxnId="{9AB41764-6BDE-C647-B8A4-3355A8A446EE}">
      <dgm:prSet/>
      <dgm:spPr/>
      <dgm:t>
        <a:bodyPr/>
        <a:lstStyle/>
        <a:p>
          <a:endParaRPr lang="en-US"/>
        </a:p>
      </dgm:t>
    </dgm:pt>
    <dgm:pt modelId="{4D97F781-5B41-BF4C-9DFD-B89D46DA1753}" type="sibTrans" cxnId="{9AB41764-6BDE-C647-B8A4-3355A8A446EE}">
      <dgm:prSet/>
      <dgm:spPr/>
      <dgm:t>
        <a:bodyPr/>
        <a:lstStyle/>
        <a:p>
          <a:endParaRPr lang="en-US"/>
        </a:p>
      </dgm:t>
    </dgm:pt>
    <dgm:pt modelId="{D4D63B0B-7D49-C74C-ADAD-DE5EDDEB3D30}" type="pres">
      <dgm:prSet presAssocID="{6CB72A56-4077-4F4C-A75D-A00433577E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2B6100-5257-944D-856F-B9C581DF5459}" type="pres">
      <dgm:prSet presAssocID="{6CB72A56-4077-4F4C-A75D-A00433577E29}" presName="arrow" presStyleLbl="bgShp" presStyleIdx="0" presStyleCnt="1"/>
      <dgm:spPr/>
    </dgm:pt>
    <dgm:pt modelId="{79BDEE25-FA63-E54D-9542-E2E318FE600A}" type="pres">
      <dgm:prSet presAssocID="{6CB72A56-4077-4F4C-A75D-A00433577E29}" presName="arrowDiagram5" presStyleCnt="0"/>
      <dgm:spPr/>
    </dgm:pt>
    <dgm:pt modelId="{30539851-6C0A-114C-84FF-B64035AB1CDD}" type="pres">
      <dgm:prSet presAssocID="{8605FF19-A76D-6448-8BA1-7DFEDFD2691F}" presName="bullet5a" presStyleLbl="node1" presStyleIdx="0" presStyleCnt="5"/>
      <dgm:spPr/>
    </dgm:pt>
    <dgm:pt modelId="{C8570EC7-3D39-DD4C-82C7-EB77A28433C1}" type="pres">
      <dgm:prSet presAssocID="{8605FF19-A76D-6448-8BA1-7DFEDFD2691F}" presName="textBox5a" presStyleLbl="revTx" presStyleIdx="0" presStyleCnt="5" custScaleY="49500" custLinFactNeighborX="12300" custLinFactNeighborY="-15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17454-3939-0E49-A4A9-084AA473EDCF}" type="pres">
      <dgm:prSet presAssocID="{0A7C4089-2D26-854D-9601-6862D454ABDA}" presName="bullet5b" presStyleLbl="node1" presStyleIdx="1" presStyleCnt="5"/>
      <dgm:spPr/>
    </dgm:pt>
    <dgm:pt modelId="{B6DC01E2-17EC-334B-967B-A297DBC75D90}" type="pres">
      <dgm:prSet presAssocID="{0A7C4089-2D26-854D-9601-6862D454ABDA}" presName="textBox5b" presStyleLbl="revTx" presStyleIdx="1" presStyleCnt="5" custScaleX="142923" custScaleY="13421" custLinFactNeighborX="19916" custLinFactNeighborY="-28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BE1DD-FDE9-AC40-B7F0-5CF42561ECD1}" type="pres">
      <dgm:prSet presAssocID="{570860FA-C6A9-F44A-9A2A-79CD15760517}" presName="bullet5c" presStyleLbl="node1" presStyleIdx="2" presStyleCnt="5"/>
      <dgm:spPr/>
    </dgm:pt>
    <dgm:pt modelId="{F9F2DDF6-2302-E940-B0D2-EFD90394300E}" type="pres">
      <dgm:prSet presAssocID="{570860FA-C6A9-F44A-9A2A-79CD15760517}" presName="textBox5c" presStyleLbl="revTx" presStyleIdx="2" presStyleCnt="5" custScaleX="147160" custScaleY="18579" custLinFactNeighborX="6716" custLinFactNeighborY="-25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76895-6F74-AD4B-9B6F-BD6CA3912F7E}" type="pres">
      <dgm:prSet presAssocID="{E514C4D8-7987-0B44-BBA9-DCE6F92D410C}" presName="bullet5d" presStyleLbl="node1" presStyleIdx="3" presStyleCnt="5"/>
      <dgm:spPr/>
    </dgm:pt>
    <dgm:pt modelId="{FF4E0F27-6D27-2F47-91B5-5C6E33B791BE}" type="pres">
      <dgm:prSet presAssocID="{E514C4D8-7987-0B44-BBA9-DCE6F92D410C}" presName="textBox5d" presStyleLbl="revTx" presStyleIdx="3" presStyleCnt="5" custScaleX="130171" custScaleY="17137" custLinFactNeighborX="732" custLinFactNeighborY="-26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38EF6-29CB-7649-95A9-EF516ACD4FBF}" type="pres">
      <dgm:prSet presAssocID="{F864671F-5DCF-A540-83EC-992802CBB497}" presName="bullet5e" presStyleLbl="node1" presStyleIdx="4" presStyleCnt="5"/>
      <dgm:spPr/>
    </dgm:pt>
    <dgm:pt modelId="{9B25D950-22CA-F741-B180-A7AB79008B18}" type="pres">
      <dgm:prSet presAssocID="{F864671F-5DCF-A540-83EC-992802CBB497}" presName="textBox5e" presStyleLbl="revTx" presStyleIdx="4" presStyleCnt="5" custScaleX="115239" custScaleY="16502" custLinFactNeighborX="12953" custLinFactNeighborY="-39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0D2E60-036A-1A40-8FD4-474CCE37C28A}" srcId="{6CB72A56-4077-4F4C-A75D-A00433577E29}" destId="{570860FA-C6A9-F44A-9A2A-79CD15760517}" srcOrd="2" destOrd="0" parTransId="{D93C183E-4789-AF47-A13B-CFCBA054FCAD}" sibTransId="{31A4623E-6393-8B44-B06D-E13EE842C448}"/>
    <dgm:cxn modelId="{E58FA1AC-6490-D249-8259-9C127D147E7F}" srcId="{6CB72A56-4077-4F4C-A75D-A00433577E29}" destId="{0A7C4089-2D26-854D-9601-6862D454ABDA}" srcOrd="1" destOrd="0" parTransId="{6AB753BF-8066-D945-9B81-FF647DA578F2}" sibTransId="{FD3451C3-A176-D941-BBD1-DB1A7036A73C}"/>
    <dgm:cxn modelId="{5DCE3628-98CC-4C77-8FA8-FE55B84411AC}" type="presOf" srcId="{570860FA-C6A9-F44A-9A2A-79CD15760517}" destId="{F9F2DDF6-2302-E940-B0D2-EFD90394300E}" srcOrd="0" destOrd="0" presId="urn:microsoft.com/office/officeart/2005/8/layout/arrow2"/>
    <dgm:cxn modelId="{28B8A186-2A73-4116-95F8-1A4475429E5D}" type="presOf" srcId="{F864671F-5DCF-A540-83EC-992802CBB497}" destId="{9B25D950-22CA-F741-B180-A7AB79008B18}" srcOrd="0" destOrd="0" presId="urn:microsoft.com/office/officeart/2005/8/layout/arrow2"/>
    <dgm:cxn modelId="{9AB41764-6BDE-C647-B8A4-3355A8A446EE}" srcId="{6CB72A56-4077-4F4C-A75D-A00433577E29}" destId="{F864671F-5DCF-A540-83EC-992802CBB497}" srcOrd="4" destOrd="0" parTransId="{D3B2C714-9AC5-3B40-84C8-37ADC0886E54}" sibTransId="{4D97F781-5B41-BF4C-9DFD-B89D46DA1753}"/>
    <dgm:cxn modelId="{320F757B-F8E2-4A82-9799-20B2BCA9CA4C}" type="presOf" srcId="{E514C4D8-7987-0B44-BBA9-DCE6F92D410C}" destId="{FF4E0F27-6D27-2F47-91B5-5C6E33B791BE}" srcOrd="0" destOrd="0" presId="urn:microsoft.com/office/officeart/2005/8/layout/arrow2"/>
    <dgm:cxn modelId="{1E6EE08F-4642-0948-B5D5-8791D22CDE6A}" srcId="{6CB72A56-4077-4F4C-A75D-A00433577E29}" destId="{E514C4D8-7987-0B44-BBA9-DCE6F92D410C}" srcOrd="3" destOrd="0" parTransId="{7ACC2E03-06B0-3B4A-8959-9369DC152D22}" sibTransId="{C2367D9F-02E7-2545-95D3-B49260AAD3D8}"/>
    <dgm:cxn modelId="{294EEE86-FCEC-4D4E-955F-4817D3EF3251}" type="presOf" srcId="{0A7C4089-2D26-854D-9601-6862D454ABDA}" destId="{B6DC01E2-17EC-334B-967B-A297DBC75D90}" srcOrd="0" destOrd="0" presId="urn:microsoft.com/office/officeart/2005/8/layout/arrow2"/>
    <dgm:cxn modelId="{B60FDB92-9770-814A-B245-59D1396ABE13}" srcId="{6CB72A56-4077-4F4C-A75D-A00433577E29}" destId="{8605FF19-A76D-6448-8BA1-7DFEDFD2691F}" srcOrd="0" destOrd="0" parTransId="{A4C471AE-510C-6343-A680-840D835204F4}" sibTransId="{9F32EB9F-FD0D-0C46-9ED6-C2B3A5A9CEDF}"/>
    <dgm:cxn modelId="{86480D78-08E9-48B7-A34A-F69D4010DA6B}" type="presOf" srcId="{6CB72A56-4077-4F4C-A75D-A00433577E29}" destId="{D4D63B0B-7D49-C74C-ADAD-DE5EDDEB3D30}" srcOrd="0" destOrd="0" presId="urn:microsoft.com/office/officeart/2005/8/layout/arrow2"/>
    <dgm:cxn modelId="{E11501A8-BE1F-40DC-881F-21E23E21F568}" type="presOf" srcId="{8605FF19-A76D-6448-8BA1-7DFEDFD2691F}" destId="{C8570EC7-3D39-DD4C-82C7-EB77A28433C1}" srcOrd="0" destOrd="0" presId="urn:microsoft.com/office/officeart/2005/8/layout/arrow2"/>
    <dgm:cxn modelId="{F8160317-B5D5-45D5-8288-6F3F101BD5E6}" type="presParOf" srcId="{D4D63B0B-7D49-C74C-ADAD-DE5EDDEB3D30}" destId="{EE2B6100-5257-944D-856F-B9C581DF5459}" srcOrd="0" destOrd="0" presId="urn:microsoft.com/office/officeart/2005/8/layout/arrow2"/>
    <dgm:cxn modelId="{E3EA8D9A-1208-4CFA-B611-E707B833CE05}" type="presParOf" srcId="{D4D63B0B-7D49-C74C-ADAD-DE5EDDEB3D30}" destId="{79BDEE25-FA63-E54D-9542-E2E318FE600A}" srcOrd="1" destOrd="0" presId="urn:microsoft.com/office/officeart/2005/8/layout/arrow2"/>
    <dgm:cxn modelId="{3048E033-60CB-4624-AFD9-6031F5F0EC73}" type="presParOf" srcId="{79BDEE25-FA63-E54D-9542-E2E318FE600A}" destId="{30539851-6C0A-114C-84FF-B64035AB1CDD}" srcOrd="0" destOrd="0" presId="urn:microsoft.com/office/officeart/2005/8/layout/arrow2"/>
    <dgm:cxn modelId="{E1EA1CA4-6721-4AA7-8D86-962C93DB2411}" type="presParOf" srcId="{79BDEE25-FA63-E54D-9542-E2E318FE600A}" destId="{C8570EC7-3D39-DD4C-82C7-EB77A28433C1}" srcOrd="1" destOrd="0" presId="urn:microsoft.com/office/officeart/2005/8/layout/arrow2"/>
    <dgm:cxn modelId="{07B6EBB6-28B1-44EB-99AC-D6003694B46A}" type="presParOf" srcId="{79BDEE25-FA63-E54D-9542-E2E318FE600A}" destId="{54C17454-3939-0E49-A4A9-084AA473EDCF}" srcOrd="2" destOrd="0" presId="urn:microsoft.com/office/officeart/2005/8/layout/arrow2"/>
    <dgm:cxn modelId="{F16671C9-9C30-49CA-BF9C-5FD39190C8FB}" type="presParOf" srcId="{79BDEE25-FA63-E54D-9542-E2E318FE600A}" destId="{B6DC01E2-17EC-334B-967B-A297DBC75D90}" srcOrd="3" destOrd="0" presId="urn:microsoft.com/office/officeart/2005/8/layout/arrow2"/>
    <dgm:cxn modelId="{4FC720E3-9D98-4E28-89A0-AD0E08BFB083}" type="presParOf" srcId="{79BDEE25-FA63-E54D-9542-E2E318FE600A}" destId="{2FBBE1DD-FDE9-AC40-B7F0-5CF42561ECD1}" srcOrd="4" destOrd="0" presId="urn:microsoft.com/office/officeart/2005/8/layout/arrow2"/>
    <dgm:cxn modelId="{6A4F1DF0-341B-4FE7-9496-344F365050DC}" type="presParOf" srcId="{79BDEE25-FA63-E54D-9542-E2E318FE600A}" destId="{F9F2DDF6-2302-E940-B0D2-EFD90394300E}" srcOrd="5" destOrd="0" presId="urn:microsoft.com/office/officeart/2005/8/layout/arrow2"/>
    <dgm:cxn modelId="{C661CD09-1BA4-4C02-9C70-C6AC859D9B9C}" type="presParOf" srcId="{79BDEE25-FA63-E54D-9542-E2E318FE600A}" destId="{36B76895-6F74-AD4B-9B6F-BD6CA3912F7E}" srcOrd="6" destOrd="0" presId="urn:microsoft.com/office/officeart/2005/8/layout/arrow2"/>
    <dgm:cxn modelId="{AB77D626-1BC5-4C5D-B35F-6BD8849F7EF5}" type="presParOf" srcId="{79BDEE25-FA63-E54D-9542-E2E318FE600A}" destId="{FF4E0F27-6D27-2F47-91B5-5C6E33B791BE}" srcOrd="7" destOrd="0" presId="urn:microsoft.com/office/officeart/2005/8/layout/arrow2"/>
    <dgm:cxn modelId="{E1C5E2ED-ECCA-4A15-870D-2270298A748E}" type="presParOf" srcId="{79BDEE25-FA63-E54D-9542-E2E318FE600A}" destId="{24138EF6-29CB-7649-95A9-EF516ACD4FBF}" srcOrd="8" destOrd="0" presId="urn:microsoft.com/office/officeart/2005/8/layout/arrow2"/>
    <dgm:cxn modelId="{B35E2713-13A3-4D3E-8DF2-0EE9A72091DA}" type="presParOf" srcId="{79BDEE25-FA63-E54D-9542-E2E318FE600A}" destId="{9B25D950-22CA-F741-B180-A7AB79008B1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61994-ED01-422F-86D7-EC62C28AB3E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CA448-447F-4635-83E8-C072138606DF}">
      <dgm:prSet phldrT="[Text]"/>
      <dgm:spPr/>
      <dgm:t>
        <a:bodyPr/>
        <a:lstStyle/>
        <a:p>
          <a:r>
            <a:rPr lang="en-US" dirty="0" smtClean="0"/>
            <a:t>Denial</a:t>
          </a:r>
          <a:endParaRPr lang="en-US" dirty="0"/>
        </a:p>
      </dgm:t>
    </dgm:pt>
    <dgm:pt modelId="{565762E1-3FE2-4B9B-A2EF-FA4634B842D4}" type="parTrans" cxnId="{A3E8DDFD-BE0F-4AC5-BEE1-967442C61507}">
      <dgm:prSet/>
      <dgm:spPr/>
      <dgm:t>
        <a:bodyPr/>
        <a:lstStyle/>
        <a:p>
          <a:endParaRPr lang="en-US"/>
        </a:p>
      </dgm:t>
    </dgm:pt>
    <dgm:pt modelId="{5D2B696E-BD63-4AAA-ADA7-FD59465B99DF}" type="sibTrans" cxnId="{A3E8DDFD-BE0F-4AC5-BEE1-967442C61507}">
      <dgm:prSet/>
      <dgm:spPr/>
      <dgm:t>
        <a:bodyPr/>
        <a:lstStyle/>
        <a:p>
          <a:endParaRPr lang="en-US"/>
        </a:p>
      </dgm:t>
    </dgm:pt>
    <dgm:pt modelId="{F0C260DF-551E-4104-BEC6-988EC11C6E0D}">
      <dgm:prSet phldrT="[Text]"/>
      <dgm:spPr/>
      <dgm:t>
        <a:bodyPr/>
        <a:lstStyle/>
        <a:p>
          <a:r>
            <a:rPr lang="en-US" dirty="0" smtClean="0"/>
            <a:t>Polarization</a:t>
          </a:r>
          <a:endParaRPr lang="en-US" dirty="0"/>
        </a:p>
      </dgm:t>
    </dgm:pt>
    <dgm:pt modelId="{6DB98B40-2859-4F39-A0F3-7E83EA7AB2BE}" type="parTrans" cxnId="{DE52BC86-6941-48B1-B6A8-68C1C0210B72}">
      <dgm:prSet/>
      <dgm:spPr/>
      <dgm:t>
        <a:bodyPr/>
        <a:lstStyle/>
        <a:p>
          <a:endParaRPr lang="en-US"/>
        </a:p>
      </dgm:t>
    </dgm:pt>
    <dgm:pt modelId="{45033442-4D05-4FB3-950D-5FA0AB62EE9A}" type="sibTrans" cxnId="{DE52BC86-6941-48B1-B6A8-68C1C0210B72}">
      <dgm:prSet/>
      <dgm:spPr/>
      <dgm:t>
        <a:bodyPr/>
        <a:lstStyle/>
        <a:p>
          <a:endParaRPr lang="en-US"/>
        </a:p>
      </dgm:t>
    </dgm:pt>
    <dgm:pt modelId="{A88BF0DC-B04E-4F3B-92E8-BD4B514C6F6E}">
      <dgm:prSet phldrT="[Text]"/>
      <dgm:spPr/>
      <dgm:t>
        <a:bodyPr/>
        <a:lstStyle/>
        <a:p>
          <a:r>
            <a:rPr lang="en-US" dirty="0" smtClean="0"/>
            <a:t>Minimization</a:t>
          </a:r>
          <a:endParaRPr lang="en-US" dirty="0"/>
        </a:p>
      </dgm:t>
    </dgm:pt>
    <dgm:pt modelId="{856C5484-73AA-4F40-858F-EBDA5ACFE11F}" type="parTrans" cxnId="{F4D36565-0D94-4814-8CBD-B434AEE8B639}">
      <dgm:prSet/>
      <dgm:spPr/>
      <dgm:t>
        <a:bodyPr/>
        <a:lstStyle/>
        <a:p>
          <a:endParaRPr lang="en-US"/>
        </a:p>
      </dgm:t>
    </dgm:pt>
    <dgm:pt modelId="{0A7F2981-ED36-4A5A-AF66-D465D5C05B5D}" type="sibTrans" cxnId="{F4D36565-0D94-4814-8CBD-B434AEE8B639}">
      <dgm:prSet/>
      <dgm:spPr/>
      <dgm:t>
        <a:bodyPr/>
        <a:lstStyle/>
        <a:p>
          <a:endParaRPr lang="en-US"/>
        </a:p>
      </dgm:t>
    </dgm:pt>
    <dgm:pt modelId="{2BF1CA27-54E4-41E0-BEFC-7B1378CC12F8}">
      <dgm:prSet phldrT="[Text]"/>
      <dgm:spPr/>
      <dgm:t>
        <a:bodyPr/>
        <a:lstStyle/>
        <a:p>
          <a:r>
            <a:rPr lang="en-US" dirty="0" smtClean="0"/>
            <a:t>Acceptance</a:t>
          </a:r>
          <a:endParaRPr lang="en-US" dirty="0"/>
        </a:p>
      </dgm:t>
    </dgm:pt>
    <dgm:pt modelId="{847EAB17-72E5-468D-8C13-261C9CF8CBD4}" type="parTrans" cxnId="{E37A812C-9588-4277-85ED-98E37DE9E468}">
      <dgm:prSet/>
      <dgm:spPr/>
      <dgm:t>
        <a:bodyPr/>
        <a:lstStyle/>
        <a:p>
          <a:endParaRPr lang="en-US"/>
        </a:p>
      </dgm:t>
    </dgm:pt>
    <dgm:pt modelId="{1399A15A-94EC-4959-AE3A-E87AE9A81C18}" type="sibTrans" cxnId="{E37A812C-9588-4277-85ED-98E37DE9E468}">
      <dgm:prSet/>
      <dgm:spPr/>
      <dgm:t>
        <a:bodyPr/>
        <a:lstStyle/>
        <a:p>
          <a:endParaRPr lang="en-US"/>
        </a:p>
      </dgm:t>
    </dgm:pt>
    <dgm:pt modelId="{525F38B8-9C95-4A4A-949C-A7AD0EC1B1D7}">
      <dgm:prSet phldrT="[Text]"/>
      <dgm:spPr/>
      <dgm:t>
        <a:bodyPr/>
        <a:lstStyle/>
        <a:p>
          <a:r>
            <a:rPr lang="en-US" dirty="0" smtClean="0"/>
            <a:t>Adaptation</a:t>
          </a:r>
          <a:endParaRPr lang="en-US" dirty="0"/>
        </a:p>
      </dgm:t>
    </dgm:pt>
    <dgm:pt modelId="{D3FD49BE-BFDE-4461-A822-ADAED6456FDB}" type="parTrans" cxnId="{DD09AA28-92FD-46CE-A9BC-CEE6C220E85D}">
      <dgm:prSet/>
      <dgm:spPr/>
      <dgm:t>
        <a:bodyPr/>
        <a:lstStyle/>
        <a:p>
          <a:endParaRPr lang="en-US"/>
        </a:p>
      </dgm:t>
    </dgm:pt>
    <dgm:pt modelId="{44D81D34-8986-48F7-92EF-6782646498BF}" type="sibTrans" cxnId="{DD09AA28-92FD-46CE-A9BC-CEE6C220E85D}">
      <dgm:prSet/>
      <dgm:spPr/>
      <dgm:t>
        <a:bodyPr/>
        <a:lstStyle/>
        <a:p>
          <a:endParaRPr lang="en-US"/>
        </a:p>
      </dgm:t>
    </dgm:pt>
    <dgm:pt modelId="{66058FE1-E3F6-47A5-BC01-443230FA45F9}" type="pres">
      <dgm:prSet presAssocID="{2BE61994-ED01-422F-86D7-EC62C28AB3E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C059C1-37DD-4AB0-B170-01987349156C}" type="pres">
      <dgm:prSet presAssocID="{2BE61994-ED01-422F-86D7-EC62C28AB3E0}" presName="arrow" presStyleLbl="bgShp" presStyleIdx="0" presStyleCnt="1" custLinFactNeighborX="544" custLinFactNeighborY="-1684"/>
      <dgm:spPr/>
    </dgm:pt>
    <dgm:pt modelId="{6110D5E1-5E79-4B98-8776-2B9D582AC8F9}" type="pres">
      <dgm:prSet presAssocID="{2BE61994-ED01-422F-86D7-EC62C28AB3E0}" presName="arrowDiagram5" presStyleCnt="0"/>
      <dgm:spPr/>
    </dgm:pt>
    <dgm:pt modelId="{FF0E56E8-B56E-466E-B667-6B70D6C6111F}" type="pres">
      <dgm:prSet presAssocID="{1F8CA448-447F-4635-83E8-C072138606DF}" presName="bullet5a" presStyleLbl="node1" presStyleIdx="0" presStyleCnt="5"/>
      <dgm:spPr/>
    </dgm:pt>
    <dgm:pt modelId="{9F0B9A23-E6D1-4FBB-86D1-EF348DFC0473}" type="pres">
      <dgm:prSet presAssocID="{1F8CA448-447F-4635-83E8-C072138606D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2F54B-6A45-4B5D-A07D-196E9900A6E0}" type="pres">
      <dgm:prSet presAssocID="{F0C260DF-551E-4104-BEC6-988EC11C6E0D}" presName="bullet5b" presStyleLbl="node1" presStyleIdx="1" presStyleCnt="5"/>
      <dgm:spPr/>
    </dgm:pt>
    <dgm:pt modelId="{0E64E2DC-41A0-46CC-8A3A-4AE204E16D54}" type="pres">
      <dgm:prSet presAssocID="{F0C260DF-551E-4104-BEC6-988EC11C6E0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BC6F3-D88E-4203-8729-8BE923E2E22B}" type="pres">
      <dgm:prSet presAssocID="{A88BF0DC-B04E-4F3B-92E8-BD4B514C6F6E}" presName="bullet5c" presStyleLbl="node1" presStyleIdx="2" presStyleCnt="5"/>
      <dgm:spPr/>
    </dgm:pt>
    <dgm:pt modelId="{696C726C-75B7-4CFF-9124-704B5864F471}" type="pres">
      <dgm:prSet presAssocID="{A88BF0DC-B04E-4F3B-92E8-BD4B514C6F6E}" presName="textBox5c" presStyleLbl="revTx" presStyleIdx="2" presStyleCnt="5" custScaleY="19739" custLinFactNeighborX="15474" custLinFactNeighborY="-3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7DE2-C94D-4D3B-B15F-B1A88ED65F08}" type="pres">
      <dgm:prSet presAssocID="{2BF1CA27-54E4-41E0-BEFC-7B1378CC12F8}" presName="bullet5d" presStyleLbl="node1" presStyleIdx="3" presStyleCnt="5"/>
      <dgm:spPr/>
    </dgm:pt>
    <dgm:pt modelId="{544F8984-EA18-493E-80F4-0E411E6519C2}" type="pres">
      <dgm:prSet presAssocID="{2BF1CA27-54E4-41E0-BEFC-7B1378CC12F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61543-68AB-4474-8C30-B0350541ECAE}" type="pres">
      <dgm:prSet presAssocID="{525F38B8-9C95-4A4A-949C-A7AD0EC1B1D7}" presName="bullet5e" presStyleLbl="node1" presStyleIdx="4" presStyleCnt="5"/>
      <dgm:spPr/>
    </dgm:pt>
    <dgm:pt modelId="{F60F27F8-C62A-4550-9CE2-588AD9F4C50F}" type="pres">
      <dgm:prSet presAssocID="{525F38B8-9C95-4A4A-949C-A7AD0EC1B1D7}" presName="textBox5e" presStyleLbl="revTx" presStyleIdx="4" presStyleCnt="5" custLinFactNeighborX="2578" custLinFactNeighborY="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4792D-13F9-4544-92E0-96118913772E}" type="presOf" srcId="{2BF1CA27-54E4-41E0-BEFC-7B1378CC12F8}" destId="{544F8984-EA18-493E-80F4-0E411E6519C2}" srcOrd="0" destOrd="0" presId="urn:microsoft.com/office/officeart/2005/8/layout/arrow2"/>
    <dgm:cxn modelId="{11D2CCDF-1F7B-42C8-8204-3AE202A8913C}" type="presOf" srcId="{A88BF0DC-B04E-4F3B-92E8-BD4B514C6F6E}" destId="{696C726C-75B7-4CFF-9124-704B5864F471}" srcOrd="0" destOrd="0" presId="urn:microsoft.com/office/officeart/2005/8/layout/arrow2"/>
    <dgm:cxn modelId="{E37A812C-9588-4277-85ED-98E37DE9E468}" srcId="{2BE61994-ED01-422F-86D7-EC62C28AB3E0}" destId="{2BF1CA27-54E4-41E0-BEFC-7B1378CC12F8}" srcOrd="3" destOrd="0" parTransId="{847EAB17-72E5-468D-8C13-261C9CF8CBD4}" sibTransId="{1399A15A-94EC-4959-AE3A-E87AE9A81C18}"/>
    <dgm:cxn modelId="{E25C7F9C-B7DF-44C4-B9C2-C2FF17CF012E}" type="presOf" srcId="{F0C260DF-551E-4104-BEC6-988EC11C6E0D}" destId="{0E64E2DC-41A0-46CC-8A3A-4AE204E16D54}" srcOrd="0" destOrd="0" presId="urn:microsoft.com/office/officeart/2005/8/layout/arrow2"/>
    <dgm:cxn modelId="{3602C006-9BE9-4D14-9909-7A528B070310}" type="presOf" srcId="{2BE61994-ED01-422F-86D7-EC62C28AB3E0}" destId="{66058FE1-E3F6-47A5-BC01-443230FA45F9}" srcOrd="0" destOrd="0" presId="urn:microsoft.com/office/officeart/2005/8/layout/arrow2"/>
    <dgm:cxn modelId="{8129B910-1A90-4195-9099-966A19ED4E55}" type="presOf" srcId="{525F38B8-9C95-4A4A-949C-A7AD0EC1B1D7}" destId="{F60F27F8-C62A-4550-9CE2-588AD9F4C50F}" srcOrd="0" destOrd="0" presId="urn:microsoft.com/office/officeart/2005/8/layout/arrow2"/>
    <dgm:cxn modelId="{8EC76589-BB9B-4D9B-A30D-6DE7ECB1CA4D}" type="presOf" srcId="{1F8CA448-447F-4635-83E8-C072138606DF}" destId="{9F0B9A23-E6D1-4FBB-86D1-EF348DFC0473}" srcOrd="0" destOrd="0" presId="urn:microsoft.com/office/officeart/2005/8/layout/arrow2"/>
    <dgm:cxn modelId="{DE52BC86-6941-48B1-B6A8-68C1C0210B72}" srcId="{2BE61994-ED01-422F-86D7-EC62C28AB3E0}" destId="{F0C260DF-551E-4104-BEC6-988EC11C6E0D}" srcOrd="1" destOrd="0" parTransId="{6DB98B40-2859-4F39-A0F3-7E83EA7AB2BE}" sibTransId="{45033442-4D05-4FB3-950D-5FA0AB62EE9A}"/>
    <dgm:cxn modelId="{DD09AA28-92FD-46CE-A9BC-CEE6C220E85D}" srcId="{2BE61994-ED01-422F-86D7-EC62C28AB3E0}" destId="{525F38B8-9C95-4A4A-949C-A7AD0EC1B1D7}" srcOrd="4" destOrd="0" parTransId="{D3FD49BE-BFDE-4461-A822-ADAED6456FDB}" sibTransId="{44D81D34-8986-48F7-92EF-6782646498BF}"/>
    <dgm:cxn modelId="{A3E8DDFD-BE0F-4AC5-BEE1-967442C61507}" srcId="{2BE61994-ED01-422F-86D7-EC62C28AB3E0}" destId="{1F8CA448-447F-4635-83E8-C072138606DF}" srcOrd="0" destOrd="0" parTransId="{565762E1-3FE2-4B9B-A2EF-FA4634B842D4}" sibTransId="{5D2B696E-BD63-4AAA-ADA7-FD59465B99DF}"/>
    <dgm:cxn modelId="{F4D36565-0D94-4814-8CBD-B434AEE8B639}" srcId="{2BE61994-ED01-422F-86D7-EC62C28AB3E0}" destId="{A88BF0DC-B04E-4F3B-92E8-BD4B514C6F6E}" srcOrd="2" destOrd="0" parTransId="{856C5484-73AA-4F40-858F-EBDA5ACFE11F}" sibTransId="{0A7F2981-ED36-4A5A-AF66-D465D5C05B5D}"/>
    <dgm:cxn modelId="{D82E3C18-EE64-4F58-BDA7-150FDE666AA9}" type="presParOf" srcId="{66058FE1-E3F6-47A5-BC01-443230FA45F9}" destId="{E3C059C1-37DD-4AB0-B170-01987349156C}" srcOrd="0" destOrd="0" presId="urn:microsoft.com/office/officeart/2005/8/layout/arrow2"/>
    <dgm:cxn modelId="{C9C95A3E-7B28-4882-956D-2D33D3B06557}" type="presParOf" srcId="{66058FE1-E3F6-47A5-BC01-443230FA45F9}" destId="{6110D5E1-5E79-4B98-8776-2B9D582AC8F9}" srcOrd="1" destOrd="0" presId="urn:microsoft.com/office/officeart/2005/8/layout/arrow2"/>
    <dgm:cxn modelId="{AECFEC0C-E8F2-4657-B150-18D1BB3EDB4D}" type="presParOf" srcId="{6110D5E1-5E79-4B98-8776-2B9D582AC8F9}" destId="{FF0E56E8-B56E-466E-B667-6B70D6C6111F}" srcOrd="0" destOrd="0" presId="urn:microsoft.com/office/officeart/2005/8/layout/arrow2"/>
    <dgm:cxn modelId="{7F9FBFC6-216B-4E9D-9E75-AE13CC7FC116}" type="presParOf" srcId="{6110D5E1-5E79-4B98-8776-2B9D582AC8F9}" destId="{9F0B9A23-E6D1-4FBB-86D1-EF348DFC0473}" srcOrd="1" destOrd="0" presId="urn:microsoft.com/office/officeart/2005/8/layout/arrow2"/>
    <dgm:cxn modelId="{6738ABAB-5B05-45C0-BE51-556790BA5060}" type="presParOf" srcId="{6110D5E1-5E79-4B98-8776-2B9D582AC8F9}" destId="{0AC2F54B-6A45-4B5D-A07D-196E9900A6E0}" srcOrd="2" destOrd="0" presId="urn:microsoft.com/office/officeart/2005/8/layout/arrow2"/>
    <dgm:cxn modelId="{83A5775C-1036-42E9-8CD4-51745D96C357}" type="presParOf" srcId="{6110D5E1-5E79-4B98-8776-2B9D582AC8F9}" destId="{0E64E2DC-41A0-46CC-8A3A-4AE204E16D54}" srcOrd="3" destOrd="0" presId="urn:microsoft.com/office/officeart/2005/8/layout/arrow2"/>
    <dgm:cxn modelId="{1D5C467B-CAF4-42EA-A898-9D01BF855B34}" type="presParOf" srcId="{6110D5E1-5E79-4B98-8776-2B9D582AC8F9}" destId="{BEABC6F3-D88E-4203-8729-8BE923E2E22B}" srcOrd="4" destOrd="0" presId="urn:microsoft.com/office/officeart/2005/8/layout/arrow2"/>
    <dgm:cxn modelId="{0CC69140-1EDD-4051-9745-EEAA1A4324C3}" type="presParOf" srcId="{6110D5E1-5E79-4B98-8776-2B9D582AC8F9}" destId="{696C726C-75B7-4CFF-9124-704B5864F471}" srcOrd="5" destOrd="0" presId="urn:microsoft.com/office/officeart/2005/8/layout/arrow2"/>
    <dgm:cxn modelId="{CAFDEFD0-DCBB-4AA5-B04C-E00982D6256B}" type="presParOf" srcId="{6110D5E1-5E79-4B98-8776-2B9D582AC8F9}" destId="{8A3F7DE2-C94D-4D3B-B15F-B1A88ED65F08}" srcOrd="6" destOrd="0" presId="urn:microsoft.com/office/officeart/2005/8/layout/arrow2"/>
    <dgm:cxn modelId="{88F83951-8E58-4488-861A-20091C0F30BE}" type="presParOf" srcId="{6110D5E1-5E79-4B98-8776-2B9D582AC8F9}" destId="{544F8984-EA18-493E-80F4-0E411E6519C2}" srcOrd="7" destOrd="0" presId="urn:microsoft.com/office/officeart/2005/8/layout/arrow2"/>
    <dgm:cxn modelId="{05682C2B-CC4E-4460-87AE-1881C40D9119}" type="presParOf" srcId="{6110D5E1-5E79-4B98-8776-2B9D582AC8F9}" destId="{7A261543-68AB-4474-8C30-B0350541ECAE}" srcOrd="8" destOrd="0" presId="urn:microsoft.com/office/officeart/2005/8/layout/arrow2"/>
    <dgm:cxn modelId="{DE781742-35AB-4BC3-AD24-60B895326515}" type="presParOf" srcId="{6110D5E1-5E79-4B98-8776-2B9D582AC8F9}" destId="{F60F27F8-C62A-4550-9CE2-588AD9F4C50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C8D8F-EF14-4C3D-955F-354E01DDEFC4}">
      <dsp:nvSpPr>
        <dsp:cNvPr id="0" name=""/>
        <dsp:cNvSpPr/>
      </dsp:nvSpPr>
      <dsp:spPr>
        <a:xfrm>
          <a:off x="2700" y="1114228"/>
          <a:ext cx="2238936" cy="1846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 the mix of differences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97" y="1156725"/>
        <a:ext cx="2153942" cy="1365948"/>
      </dsp:txXfrm>
    </dsp:sp>
    <dsp:sp modelId="{D099FACC-36A7-4097-B2C4-A84AD7834BA6}">
      <dsp:nvSpPr>
        <dsp:cNvPr id="0" name=""/>
        <dsp:cNvSpPr/>
      </dsp:nvSpPr>
      <dsp:spPr>
        <a:xfrm>
          <a:off x="1258003" y="1543553"/>
          <a:ext cx="2484630" cy="2484630"/>
        </a:xfrm>
        <a:prstGeom prst="leftCircularArrow">
          <a:avLst>
            <a:gd name="adj1" fmla="val 3216"/>
            <a:gd name="adj2" fmla="val 396388"/>
            <a:gd name="adj3" fmla="val 2171898"/>
            <a:gd name="adj4" fmla="val 9024489"/>
            <a:gd name="adj5" fmla="val 375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A6FFB-EABC-47D5-9387-5D5D19CD8C23}">
      <dsp:nvSpPr>
        <dsp:cNvPr id="0" name=""/>
        <dsp:cNvSpPr/>
      </dsp:nvSpPr>
      <dsp:spPr>
        <a:xfrm>
          <a:off x="500241" y="2565171"/>
          <a:ext cx="1990165" cy="79142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Diversity</a:t>
          </a:r>
          <a:endParaRPr lang="en-US" sz="3200" kern="1200" dirty="0"/>
        </a:p>
      </dsp:txBody>
      <dsp:txXfrm>
        <a:off x="523421" y="2588351"/>
        <a:ext cx="1943805" cy="745063"/>
      </dsp:txXfrm>
    </dsp:sp>
    <dsp:sp modelId="{255AC6B7-67C8-43B4-A423-E357360E6F5F}">
      <dsp:nvSpPr>
        <dsp:cNvPr id="0" name=""/>
        <dsp:cNvSpPr/>
      </dsp:nvSpPr>
      <dsp:spPr>
        <a:xfrm>
          <a:off x="2870946" y="1114228"/>
          <a:ext cx="2238936" cy="1846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02662"/>
              <a:satOff val="-47927"/>
              <a:lumOff val="35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Is “making the mix work”</a:t>
          </a:r>
          <a:endParaRPr lang="en-US" sz="2400" kern="1200" dirty="0"/>
        </a:p>
      </dsp:txBody>
      <dsp:txXfrm>
        <a:off x="2913443" y="1552437"/>
        <a:ext cx="2153942" cy="1365948"/>
      </dsp:txXfrm>
    </dsp:sp>
    <dsp:sp modelId="{FE1D3CC9-9EA0-4B4C-B4DF-3D0C3E5980DA}">
      <dsp:nvSpPr>
        <dsp:cNvPr id="0" name=""/>
        <dsp:cNvSpPr/>
      </dsp:nvSpPr>
      <dsp:spPr>
        <a:xfrm>
          <a:off x="4107591" y="-25477"/>
          <a:ext cx="2770716" cy="2770716"/>
        </a:xfrm>
        <a:prstGeom prst="circularArrow">
          <a:avLst>
            <a:gd name="adj1" fmla="val 2884"/>
            <a:gd name="adj2" fmla="val 352690"/>
            <a:gd name="adj3" fmla="val 19471799"/>
            <a:gd name="adj4" fmla="val 12575511"/>
            <a:gd name="adj5" fmla="val 3365"/>
          </a:avLst>
        </a:prstGeom>
        <a:solidFill>
          <a:schemeClr val="accent2">
            <a:shade val="90000"/>
            <a:hueOff val="-492672"/>
            <a:satOff val="-69542"/>
            <a:lumOff val="492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B598A-6703-4ECE-BAA7-323B8E572E26}">
      <dsp:nvSpPr>
        <dsp:cNvPr id="0" name=""/>
        <dsp:cNvSpPr/>
      </dsp:nvSpPr>
      <dsp:spPr>
        <a:xfrm>
          <a:off x="3368487" y="718517"/>
          <a:ext cx="1990165" cy="79142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06180"/>
            <a:satOff val="-48553"/>
            <a:lumOff val="393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Inclusion</a:t>
          </a:r>
          <a:endParaRPr lang="en-US" sz="3200" kern="1200" dirty="0"/>
        </a:p>
      </dsp:txBody>
      <dsp:txXfrm>
        <a:off x="3391667" y="741697"/>
        <a:ext cx="1943805" cy="745063"/>
      </dsp:txXfrm>
    </dsp:sp>
    <dsp:sp modelId="{6782850E-6C9C-4AA3-8524-46ED0F377166}">
      <dsp:nvSpPr>
        <dsp:cNvPr id="0" name=""/>
        <dsp:cNvSpPr/>
      </dsp:nvSpPr>
      <dsp:spPr>
        <a:xfrm>
          <a:off x="5739192" y="1114228"/>
          <a:ext cx="2238936" cy="1846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02662"/>
              <a:satOff val="-47927"/>
              <a:lumOff val="35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Is “how to achieve Diversity &amp; Inclusion goals</a:t>
          </a:r>
          <a:endParaRPr lang="en-US" sz="2100" kern="1200" dirty="0"/>
        </a:p>
      </dsp:txBody>
      <dsp:txXfrm>
        <a:off x="5781689" y="1156725"/>
        <a:ext cx="2153942" cy="1365948"/>
      </dsp:txXfrm>
    </dsp:sp>
    <dsp:sp modelId="{F3ED7FF2-7EFA-4972-AF2D-26AFDB98D236}">
      <dsp:nvSpPr>
        <dsp:cNvPr id="0" name=""/>
        <dsp:cNvSpPr/>
      </dsp:nvSpPr>
      <dsp:spPr>
        <a:xfrm>
          <a:off x="6236733" y="2565171"/>
          <a:ext cx="1990165" cy="79142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06180"/>
            <a:satOff val="-48553"/>
            <a:lumOff val="393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Intercultural Competence</a:t>
          </a:r>
          <a:endParaRPr lang="en-US" sz="2500" kern="1200" dirty="0"/>
        </a:p>
      </dsp:txBody>
      <dsp:txXfrm>
        <a:off x="6259913" y="2588351"/>
        <a:ext cx="1943805" cy="745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B6100-5257-944D-856F-B9C581DF5459}">
      <dsp:nvSpPr>
        <dsp:cNvPr id="0" name=""/>
        <dsp:cNvSpPr/>
      </dsp:nvSpPr>
      <dsp:spPr>
        <a:xfrm>
          <a:off x="76576" y="0"/>
          <a:ext cx="7920798" cy="49504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539851-6C0A-114C-84FF-B64035AB1CDD}">
      <dsp:nvSpPr>
        <dsp:cNvPr id="0" name=""/>
        <dsp:cNvSpPr/>
      </dsp:nvSpPr>
      <dsp:spPr>
        <a:xfrm>
          <a:off x="856775" y="3681191"/>
          <a:ext cx="182178" cy="1821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70EC7-3D39-DD4C-82C7-EB77A28433C1}">
      <dsp:nvSpPr>
        <dsp:cNvPr id="0" name=""/>
        <dsp:cNvSpPr/>
      </dsp:nvSpPr>
      <dsp:spPr>
        <a:xfrm>
          <a:off x="1075492" y="3886355"/>
          <a:ext cx="1037624" cy="58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3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0000"/>
              </a:solidFill>
            </a:rPr>
            <a:t>Denial</a:t>
          </a:r>
          <a:endParaRPr lang="en-US" sz="2000" b="1" kern="1200" dirty="0">
            <a:solidFill>
              <a:srgbClr val="CC0000"/>
            </a:solidFill>
          </a:endParaRPr>
        </a:p>
      </dsp:txBody>
      <dsp:txXfrm>
        <a:off x="1075492" y="3886355"/>
        <a:ext cx="1037624" cy="583218"/>
      </dsp:txXfrm>
    </dsp:sp>
    <dsp:sp modelId="{54C17454-3939-0E49-A4A9-084AA473EDCF}">
      <dsp:nvSpPr>
        <dsp:cNvPr id="0" name=""/>
        <dsp:cNvSpPr/>
      </dsp:nvSpPr>
      <dsp:spPr>
        <a:xfrm>
          <a:off x="1842914" y="2733665"/>
          <a:ext cx="285148" cy="2851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C01E2-17EC-334B-967B-A297DBC75D90}">
      <dsp:nvSpPr>
        <dsp:cNvPr id="0" name=""/>
        <dsp:cNvSpPr/>
      </dsp:nvSpPr>
      <dsp:spPr>
        <a:xfrm>
          <a:off x="1965168" y="3193134"/>
          <a:ext cx="1879226" cy="27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0000"/>
              </a:solidFill>
            </a:rPr>
            <a:t>Polarization</a:t>
          </a:r>
          <a:endParaRPr lang="en-US" sz="2000" b="1" kern="1200" dirty="0">
            <a:solidFill>
              <a:srgbClr val="CC0000"/>
            </a:solidFill>
          </a:endParaRPr>
        </a:p>
      </dsp:txBody>
      <dsp:txXfrm>
        <a:off x="1965168" y="3193134"/>
        <a:ext cx="1879226" cy="278386"/>
      </dsp:txXfrm>
    </dsp:sp>
    <dsp:sp modelId="{2FBBE1DD-FDE9-AC40-B7F0-5CF42561ECD1}">
      <dsp:nvSpPr>
        <dsp:cNvPr id="0" name=""/>
        <dsp:cNvSpPr/>
      </dsp:nvSpPr>
      <dsp:spPr>
        <a:xfrm>
          <a:off x="3110242" y="1978219"/>
          <a:ext cx="380198" cy="3801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2DDF6-2302-E940-B0D2-EFD90394300E}">
      <dsp:nvSpPr>
        <dsp:cNvPr id="0" name=""/>
        <dsp:cNvSpPr/>
      </dsp:nvSpPr>
      <dsp:spPr>
        <a:xfrm>
          <a:off x="3042539" y="2588302"/>
          <a:ext cx="2249655" cy="51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4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0000"/>
              </a:solidFill>
            </a:rPr>
            <a:t>Minimization</a:t>
          </a:r>
          <a:endParaRPr lang="en-US" sz="2000" b="1" kern="1200" dirty="0">
            <a:solidFill>
              <a:srgbClr val="CC0000"/>
            </a:solidFill>
          </a:endParaRPr>
        </a:p>
      </dsp:txBody>
      <dsp:txXfrm>
        <a:off x="3042539" y="2588302"/>
        <a:ext cx="2249655" cy="516901"/>
      </dsp:txXfrm>
    </dsp:sp>
    <dsp:sp modelId="{36B76895-6F74-AD4B-9B6F-BD6CA3912F7E}">
      <dsp:nvSpPr>
        <dsp:cNvPr id="0" name=""/>
        <dsp:cNvSpPr/>
      </dsp:nvSpPr>
      <dsp:spPr>
        <a:xfrm>
          <a:off x="4583511" y="1388119"/>
          <a:ext cx="491089" cy="491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E0F27-6D27-2F47-91B5-5C6E33B791BE}">
      <dsp:nvSpPr>
        <dsp:cNvPr id="0" name=""/>
        <dsp:cNvSpPr/>
      </dsp:nvSpPr>
      <dsp:spPr>
        <a:xfrm>
          <a:off x="4601673" y="2142218"/>
          <a:ext cx="2062116" cy="568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1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0000"/>
              </a:solidFill>
            </a:rPr>
            <a:t>Acceptance</a:t>
          </a:r>
          <a:endParaRPr lang="en-US" sz="2000" b="1" kern="1200" dirty="0">
            <a:solidFill>
              <a:srgbClr val="CC0000"/>
            </a:solidFill>
          </a:endParaRPr>
        </a:p>
      </dsp:txBody>
      <dsp:txXfrm>
        <a:off x="4601673" y="2142218"/>
        <a:ext cx="2062116" cy="568405"/>
      </dsp:txXfrm>
    </dsp:sp>
    <dsp:sp modelId="{24138EF6-29CB-7649-95A9-EF516ACD4FBF}">
      <dsp:nvSpPr>
        <dsp:cNvPr id="0" name=""/>
        <dsp:cNvSpPr/>
      </dsp:nvSpPr>
      <dsp:spPr>
        <a:xfrm>
          <a:off x="6100343" y="994060"/>
          <a:ext cx="625743" cy="6257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5D950-22CA-F741-B180-A7AB79008B18}">
      <dsp:nvSpPr>
        <dsp:cNvPr id="0" name=""/>
        <dsp:cNvSpPr/>
      </dsp:nvSpPr>
      <dsp:spPr>
        <a:xfrm>
          <a:off x="6369087" y="1373463"/>
          <a:ext cx="1825569" cy="601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0000"/>
              </a:solidFill>
            </a:rPr>
            <a:t>Adaptation</a:t>
          </a:r>
          <a:endParaRPr lang="en-US" sz="2000" b="1" kern="1200" dirty="0">
            <a:solidFill>
              <a:srgbClr val="CC0000"/>
            </a:solidFill>
          </a:endParaRPr>
        </a:p>
      </dsp:txBody>
      <dsp:txXfrm>
        <a:off x="6369087" y="1373463"/>
        <a:ext cx="1825569" cy="601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059C1-37DD-4AB0-B170-01987349156C}">
      <dsp:nvSpPr>
        <dsp:cNvPr id="0" name=""/>
        <dsp:cNvSpPr/>
      </dsp:nvSpPr>
      <dsp:spPr>
        <a:xfrm>
          <a:off x="53342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E56E8-B56E-466E-B667-6B70D6C6111F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B9A23-E6D1-4FBB-86D1-EF348DFC0473}">
      <dsp:nvSpPr>
        <dsp:cNvPr id="0" name=""/>
        <dsp:cNvSpPr/>
      </dsp:nvSpPr>
      <dsp:spPr>
        <a:xfrm>
          <a:off x="1290599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Denial</a:t>
          </a:r>
          <a:endParaRPr lang="en-US" sz="1700" kern="1200" dirty="0"/>
        </a:p>
      </dsp:txBody>
      <dsp:txXfrm>
        <a:off x="1290599" y="3448783"/>
        <a:ext cx="948641" cy="1077179"/>
      </dsp:txXfrm>
    </dsp:sp>
    <dsp:sp modelId="{0AC2F54B-6A45-4B5D-A07D-196E9900A6E0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4E2DC-41A0-46CC-8A3A-4AE204E16D54}">
      <dsp:nvSpPr>
        <dsp:cNvPr id="0" name=""/>
        <dsp:cNvSpPr/>
      </dsp:nvSpPr>
      <dsp:spPr>
        <a:xfrm>
          <a:off x="2239240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Polarization</a:t>
          </a:r>
          <a:endParaRPr lang="en-US" sz="1700" kern="1200" dirty="0"/>
        </a:p>
      </dsp:txBody>
      <dsp:txXfrm>
        <a:off x="2239240" y="2629584"/>
        <a:ext cx="1202095" cy="1896378"/>
      </dsp:txXfrm>
    </dsp:sp>
    <dsp:sp modelId="{BEABC6F3-D88E-4203-8729-8BE923E2E22B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C726C-75B7-4CFF-9124-704B5864F471}">
      <dsp:nvSpPr>
        <dsp:cNvPr id="0" name=""/>
        <dsp:cNvSpPr/>
      </dsp:nvSpPr>
      <dsp:spPr>
        <a:xfrm>
          <a:off x="3657604" y="2057395"/>
          <a:ext cx="1397617" cy="502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Minimization</a:t>
          </a:r>
          <a:endParaRPr lang="en-US" sz="1700" kern="1200" dirty="0"/>
        </a:p>
      </dsp:txBody>
      <dsp:txXfrm>
        <a:off x="3657604" y="2057395"/>
        <a:ext cx="1397617" cy="502079"/>
      </dsp:txXfrm>
    </dsp:sp>
    <dsp:sp modelId="{8A3F7DE2-C94D-4D3B-B15F-B1A88ED65F08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8984-EA18-493E-80F4-0E411E6519C2}">
      <dsp:nvSpPr>
        <dsp:cNvPr id="0" name=""/>
        <dsp:cNvSpPr/>
      </dsp:nvSpPr>
      <dsp:spPr>
        <a:xfrm>
          <a:off x="483895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Acceptance</a:t>
          </a:r>
          <a:endParaRPr lang="en-US" sz="1700" kern="1200" dirty="0"/>
        </a:p>
      </dsp:txBody>
      <dsp:txXfrm>
        <a:off x="4838954" y="1493567"/>
        <a:ext cx="1448308" cy="3032395"/>
      </dsp:txXfrm>
    </dsp:sp>
    <dsp:sp modelId="{7A261543-68AB-4474-8C30-B0350541ECAE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27F8-C62A-4550-9CE2-588AD9F4C50F}">
      <dsp:nvSpPr>
        <dsp:cNvPr id="0" name=""/>
        <dsp:cNvSpPr/>
      </dsp:nvSpPr>
      <dsp:spPr>
        <a:xfrm>
          <a:off x="6324599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Adaptation</a:t>
          </a:r>
          <a:endParaRPr lang="en-US" sz="1700" kern="1200" dirty="0"/>
        </a:p>
      </dsp:txBody>
      <dsp:txXfrm>
        <a:off x="6324599" y="1194854"/>
        <a:ext cx="1448308" cy="333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21C47-EC06-4D72-8AB6-CD0935CD9A7B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C1F7-2785-4713-BF3F-148D8E51D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8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0EF61-70FF-4FA2-8C03-146CA35A4B1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6CDA5-2F4D-46FD-838E-A03293DE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CDA5-2F4D-46FD-838E-A03293DEF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On an individual basis - the majority of people are at Minimization.  - highlighting commonalities and universal values and principals that mask important differences. </a:t>
            </a:r>
          </a:p>
          <a:p>
            <a:endParaRPr lang="en-US" sz="1600" dirty="0"/>
          </a:p>
          <a:p>
            <a:r>
              <a:rPr lang="en-US" sz="1600" dirty="0"/>
              <a:t>A smaller percentage of people are at Acceptance </a:t>
            </a:r>
            <a:r>
              <a:rPr lang="en-US" sz="1600" b="1" dirty="0"/>
              <a:t>and</a:t>
            </a:r>
            <a:r>
              <a:rPr lang="en-US" sz="1600" dirty="0"/>
              <a:t> also at Polarization.   In terms of Polarization, about half  score as Reversal and half as Defense.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1A4D-5752-4A5B-8FC0-9ED123695CD2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9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F0A5-2DE5-4EF8-89B7-019DDE314301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F0A5-2DE5-4EF8-89B7-019DDE314301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1A4D-5752-4A5B-8FC0-9ED123695CD2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0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1A4D-5752-4A5B-8FC0-9ED123695CD2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2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F0A5-2DE5-4EF8-89B7-019DDE314301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E0115-3D0B-4B5D-B0C6-A322D51DF6C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Remember…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CDA5-2F4D-46FD-838E-A03293DEF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CDA5-2F4D-46FD-838E-A03293DEF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learner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42315-0712-4AC6-9D87-251ECA27DF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95" indent="-344495">
              <a:buFont typeface="+mj-lt"/>
              <a:buAutoNum type="arabicPeriod"/>
              <a:tabLst>
                <a:tab pos="292740" algn="l"/>
              </a:tabLst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Review each primary orientation.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6917" indent="-29112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488" indent="-23289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284" indent="-23289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079" indent="-23289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F7BDE-4370-FA45-8B13-70C5022CB33C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22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8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F0A5-2DE5-4EF8-89B7-019DDE31430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3832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F0A5-2DE5-4EF8-89B7-019DDE314301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1579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1A4D-5752-4A5B-8FC0-9ED123695CD2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7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F0A5-2DE5-4EF8-89B7-019DDE314301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9"/>
          <p:cNvSpPr/>
          <p:nvPr userDrawn="1"/>
        </p:nvSpPr>
        <p:spPr>
          <a:xfrm>
            <a:off x="5410200" y="3810000"/>
            <a:ext cx="3733800" cy="21113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29"/>
          <p:cNvSpPr/>
          <p:nvPr/>
        </p:nvSpPr>
        <p:spPr bwMode="white">
          <a:xfrm>
            <a:off x="7391400" y="4038600"/>
            <a:ext cx="1752600" cy="30480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ounded Rectangle 30"/>
          <p:cNvSpPr/>
          <p:nvPr/>
        </p:nvSpPr>
        <p:spPr bwMode="white">
          <a:xfrm>
            <a:off x="7543800" y="4191000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0" y="3657600"/>
            <a:ext cx="91440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0"/>
          <p:cNvSpPr/>
          <p:nvPr/>
        </p:nvSpPr>
        <p:spPr>
          <a:xfrm flipV="1">
            <a:off x="0" y="3790950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7"/>
          <p:cNvSpPr/>
          <p:nvPr userDrawn="1"/>
        </p:nvSpPr>
        <p:spPr>
          <a:xfrm>
            <a:off x="0" y="3886200"/>
            <a:ext cx="91440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31" descr="cover0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3113088" y="6397625"/>
            <a:ext cx="2678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Copyright © Allyn and Bacon 2010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458200" cy="1927225"/>
          </a:xfrm>
        </p:spPr>
        <p:txBody>
          <a:bodyPr anchor="b">
            <a:noAutofit/>
          </a:bodyPr>
          <a:lstStyle>
            <a:lvl1pPr>
              <a:defRPr kumimoji="0" lang="en-US" sz="6600" b="1" kern="1200" cap="none" spc="600" baseline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1722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F5251E-0E92-4DEF-A837-57E4C9528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470A-A309-4035-8465-75D905453F8D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2418-10BC-4EA3-BC86-A3C56998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D849-3295-4272-9779-67AAACFD422A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FE13-892E-49CD-9B5A-ECC595859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4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7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8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9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3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04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0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0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07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6FC8-332C-4E12-A168-6A558B6D35CF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9A34-AC59-4B45-B297-A9325E8A2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83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60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78F8-3688-4DED-85FE-DBEE98BEF47B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DAA8-C83D-4B16-AAF3-C64C6F32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3211-EA01-4C47-8333-A56B397E4457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FDD7-A5EB-4EF0-9576-F2EC08EC7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/>
          <p:nvPr/>
        </p:nvSpPr>
        <p:spPr>
          <a:xfrm>
            <a:off x="0" y="381000"/>
            <a:ext cx="9144000" cy="84138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FFFF00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3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3113088" y="6397625"/>
            <a:ext cx="2678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Copyright © Allyn and Bacon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517B8C-BC36-46B8-AF74-18362C58C8EE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2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6D0448-48B2-484D-BA88-5B6A10C8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/>
        </p:nvSpPr>
        <p:spPr>
          <a:xfrm>
            <a:off x="0" y="381000"/>
            <a:ext cx="9144000" cy="84138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FFFF00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9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358D-45E5-48F0-9D12-BF39EA4B5527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B9FE-FDCB-4380-AB33-F1CF1C294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B3AC-F974-4D75-9C43-8AC352246EB4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DFDD-B021-4E67-92FD-BF27DEED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D8AE-141E-4B73-A39C-932281948A9E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DE56-D6FC-49C8-ACB3-ECE9A45E1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7216-7E5D-4285-B4CA-7CB1BE9CC548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8A9E-0109-4E7F-9891-3F005D6F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81000"/>
            <a:ext cx="9144000" cy="84138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FFFF00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11A542-19BD-4277-8DFE-14E3B4B5A3B1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886914-A442-49F2-93FF-9AB5A4258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21" r:id="rId5"/>
    <p:sldLayoutId id="2147483722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FF0000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FF0000"/>
        </a:buClr>
        <a:buFont typeface="Georgia" pitchFamily="18" charset="0"/>
        <a:buChar char="▫"/>
        <a:defRPr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71F792-3E0A-47D5-8E65-C8A1BB866B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4F7BB7-A1CA-476F-8FEF-CBD1E445F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69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SUe_m19F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pdi1@psu.edu/" TargetMode="External"/><Relationship Id="rId2" Type="http://schemas.openxmlformats.org/officeDocument/2006/relationships/hyperlink" Target="mailto:pmorris@purdue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3352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from Diversity to Inclusion: A Developmental Process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3285836"/>
          </a:xfrm>
        </p:spPr>
        <p:txBody>
          <a:bodyPr>
            <a:normAutofit/>
          </a:bodyPr>
          <a:lstStyle/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/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Pamala V. Morris, PhD.</a:t>
            </a:r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Agriculture, Purdue University and</a:t>
            </a:r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Patreese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Ingram, PhD.</a:t>
            </a:r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Agricultural Sciences, The Pennsylvania State University</a:t>
            </a:r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ESS/SAES/ARD Fall Meeting</a:t>
            </a:r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27,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6477000"/>
            <a:ext cx="2590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Dimensions of Diversity</a:t>
            </a:r>
            <a:endParaRPr lang="en-US" dirty="0"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324350"/>
          </a:xfrm>
        </p:spPr>
        <p:txBody>
          <a:bodyPr/>
          <a:lstStyle/>
          <a:p>
            <a:pPr eaLnBrk="1" hangingPunct="1"/>
            <a:r>
              <a:rPr lang="en-US" i="1" dirty="0" smtClean="0"/>
              <a:t>May be hidden or visible (iceberg) 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lvl="8"/>
            <a:r>
              <a:rPr lang="en-US" i="1" dirty="0" smtClean="0"/>
              <a:t>Are found within groups/individuals</a:t>
            </a:r>
          </a:p>
        </p:txBody>
      </p:sp>
      <p:pic>
        <p:nvPicPr>
          <p:cNvPr id="1027" name="Picture 3" descr="C:\Documents and Settings\pmorris\Local Settings\Temporary Internet Files\Content.IE5\25SZZ27D\MPj04004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257800" cy="350383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Concepts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57400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62484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Copyright, 2007, 2009 Mitchell R. Hammer, Ph.D.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 Competence is Imperative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our “Intercultural Competence” is a core capability in the 21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and involves: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 our minds to different people, cultures, and opportunities!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recognize, understand, and adapt to differences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cultural self-awareness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empathy – being able to understand someone else’s thoughts and emotions!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73" y="838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 Transformation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help others---and ourselves---transform through engaging in a four step process:</a:t>
            </a:r>
          </a:p>
          <a:p>
            <a:pPr marL="109537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awareness of our own characteristic ways of making meaning in familiar and unfamiliar cultural environments;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others’ ways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making meaning in familiar and unfamiliar cultural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environments;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our emotions and thoughts (EI) in the face of ambiguity, change and challenging circumstances;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cultural gaps between ourselves and others ---shift our perspectives, attuning our emotions and adapting our behavior in effective and appropriate ways.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Cultural Landscape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4400" dirty="0" smtClean="0"/>
          </a:p>
          <a:p>
            <a:pPr marL="365760" indent="-256032" eaLnBrk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real voyage of discovery consist not in seeking new landscapes but in having new eyes</a:t>
            </a:r>
          </a:p>
          <a:p>
            <a:pPr marL="2240915" lvl="8" indent="-256032">
              <a:buFont typeface="Georgia"/>
              <a:buChar char="•"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-----Marcel Proust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2060 ethnic minorities are expected to be at least what proportion of U.S. population: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Women/minorities are what proportion of new employees entering workplace?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47% (of this % - 33% are women of color)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women/minorities who are managers in the top 100 Fortune 500 companies: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Approx. 9% (Glass Ceiling)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Stepping Outside of Ourselves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914400" y="2286000"/>
            <a:ext cx="723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 -  	awareness of own perspective and perspective of others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(Perspective shifting) An essential life skill!!!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201597" cy="4700587"/>
          </a:xfrm>
        </p:spPr>
      </p:pic>
    </p:spTree>
    <p:extLst>
      <p:ext uri="{BB962C8B-B14F-4D97-AF65-F5344CB8AC3E}">
        <p14:creationId xmlns:p14="http://schemas.microsoft.com/office/powerpoint/2010/main" val="10143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 Shifting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" y="2077358"/>
            <a:ext cx="4496991" cy="359161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077358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thinking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37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helps us to understand and appreciate the perspective of others.</a:t>
            </a:r>
          </a:p>
          <a:p>
            <a:pPr marL="109537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in perspective becomes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ompetence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ultural Elasticity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1060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Rules for Discussion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Try 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OK to disagree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NOT OK to blame, shame or attack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Practice self-focus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Notice both “content/what is said and process/presented &amp; experienced”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Practice “both/and” thinking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aware of “intent and impact”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words may have unintended consequences)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confidentiality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do you see?”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686800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6" name="Picture 5" descr="escher circle limit IV #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4572000" cy="46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Danger of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ingle Perspective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https://www.youtube.com/watch?v=VrSUe_m19FY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Intercultural Development </a:t>
            </a:r>
            <a:r>
              <a:rPr lang="en-US" sz="3200" b="1" dirty="0" smtClean="0">
                <a:solidFill>
                  <a:srgbClr val="C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Continuum: Primary Orientations </a:t>
            </a:r>
            <a:endParaRPr lang="en-US" sz="3200" b="1" dirty="0">
              <a:solidFill>
                <a:srgbClr val="C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523572"/>
              </p:ext>
            </p:extLst>
          </p:nvPr>
        </p:nvGraphicFramePr>
        <p:xfrm>
          <a:off x="422809" y="1221701"/>
          <a:ext cx="8194657" cy="495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135066"/>
            <a:ext cx="3352800" cy="570534"/>
          </a:xfrm>
        </p:spPr>
        <p:txBody>
          <a:bodyPr/>
          <a:lstStyle/>
          <a:p>
            <a:pPr>
              <a:defRPr/>
            </a:pPr>
            <a:r>
              <a:rPr lang="en-US" dirty="0"/>
              <a:t>© 2015  IDI, LLC used with permission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626087" y="6135066"/>
            <a:ext cx="2442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Modified from the Developmental Model of Intercultural Sensitivity (DMIS), M. Bennett, 1986 </a:t>
            </a:r>
            <a:endParaRPr lang="en-US" sz="12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81" name="TextBox 6"/>
          <p:cNvSpPr txBox="1">
            <a:spLocks noChangeArrowheads="1"/>
          </p:cNvSpPr>
          <p:nvPr/>
        </p:nvSpPr>
        <p:spPr bwMode="auto">
          <a:xfrm>
            <a:off x="304800" y="5410200"/>
            <a:ext cx="1543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Monocultural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Mindset</a:t>
            </a:r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7086600" y="1524000"/>
            <a:ext cx="146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Intercultural 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Mindset</a:t>
            </a: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152400" y="4191000"/>
            <a:ext cx="1087438" cy="554037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07894"/>
              <a:gd name="adj5" fmla="val 109871"/>
              <a:gd name="adj6" fmla="val 113437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Misses Difference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685800" y="3363913"/>
            <a:ext cx="1219200" cy="625475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09315"/>
              <a:gd name="adj5" fmla="val 84837"/>
              <a:gd name="adj6" fmla="val 128671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Judges Difference</a:t>
            </a: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1752600" y="2362200"/>
            <a:ext cx="1600200" cy="757237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11208"/>
              <a:gd name="adj5" fmla="val 95321"/>
              <a:gd name="adj6" fmla="val 125726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De-emphasizes Difference</a:t>
            </a:r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3124200" y="1371600"/>
            <a:ext cx="1524000" cy="914400"/>
          </a:xfrm>
          <a:prstGeom prst="callout2">
            <a:avLst>
              <a:gd name="adj1" fmla="val 19250"/>
              <a:gd name="adj2" fmla="val 102500"/>
              <a:gd name="adj3" fmla="val 19250"/>
              <a:gd name="adj4" fmla="val 112759"/>
              <a:gd name="adj5" fmla="val 122509"/>
              <a:gd name="adj6" fmla="val 132273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Deeply Comprehends Difference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5000625" y="1222375"/>
            <a:ext cx="1752600" cy="593725"/>
          </a:xfrm>
          <a:prstGeom prst="callout2">
            <a:avLst>
              <a:gd name="adj1" fmla="val 19250"/>
              <a:gd name="adj2" fmla="val 102528"/>
              <a:gd name="adj3" fmla="val 19250"/>
              <a:gd name="adj4" fmla="val 106843"/>
              <a:gd name="adj5" fmla="val 162471"/>
              <a:gd name="adj6" fmla="val 107534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Bridges across Difference</a:t>
            </a:r>
          </a:p>
        </p:txBody>
      </p:sp>
      <p:pic>
        <p:nvPicPr>
          <p:cNvPr id="17" name="Picture 16" descr="Screen shot 2011-11-20 at 11.38.36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54" y="0"/>
            <a:ext cx="695046" cy="11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39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</a:t>
            </a:r>
            <a:r>
              <a:rPr lang="en-US" dirty="0" smtClean="0"/>
              <a:t>Feedback-</a:t>
            </a:r>
            <a:r>
              <a:rPr lang="en-US" dirty="0"/>
              <a:t> </a:t>
            </a:r>
            <a:r>
              <a:rPr lang="en-US" dirty="0" smtClean="0"/>
              <a:t>          Total ESS Group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39" y="1727771"/>
            <a:ext cx="8229600" cy="40751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Perceived Orientation (PO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Developmental 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b="1" dirty="0" smtClean="0"/>
              <a:t>Orientation (DO)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48800" y="838200"/>
            <a:ext cx="1325563" cy="457200"/>
          </a:xfrm>
        </p:spPr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Copyright, 1998-2012, Mitchell R. Hammer, Ph.D., IDI, LLC, used with permission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2721"/>
            <a:ext cx="6886680" cy="493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609600" y="28680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55              70             85               100          115           130                145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48006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1" y="2286000"/>
            <a:ext cx="122147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4267199" y="2286000"/>
            <a:ext cx="1178257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3056" y="2286000"/>
            <a:ext cx="1069558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2614" y="2438400"/>
            <a:ext cx="76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123.43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200" y="2286000"/>
            <a:ext cx="15621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48006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1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6601" y="4800600"/>
            <a:ext cx="117712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4499438" y="4800600"/>
            <a:ext cx="948293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100.33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5066" y="4810125"/>
            <a:ext cx="14097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889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81820" y="54335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55              70             85                100          115           130             145</a:t>
            </a:r>
          </a:p>
        </p:txBody>
      </p:sp>
      <p:sp>
        <p:nvSpPr>
          <p:cNvPr id="29" name="Rectangle 28"/>
          <p:cNvSpPr/>
          <p:nvPr/>
        </p:nvSpPr>
        <p:spPr>
          <a:xfrm flipV="1">
            <a:off x="5447733" y="4810126"/>
            <a:ext cx="957334" cy="600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2534" y="2295525"/>
            <a:ext cx="1271766" cy="60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123.21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3720" y="4800600"/>
            <a:ext cx="45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5500" r="46921" b="40500"/>
          <a:stretch/>
        </p:blipFill>
        <p:spPr bwMode="auto">
          <a:xfrm>
            <a:off x="1142998" y="1828800"/>
            <a:ext cx="7155591" cy="466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814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Feedback-</a:t>
            </a:r>
            <a:br>
              <a:rPr lang="en-US" dirty="0"/>
            </a:br>
            <a:r>
              <a:rPr lang="en-US" dirty="0" smtClean="0"/>
              <a:t>Total ESS Group</a:t>
            </a:r>
            <a:r>
              <a:rPr lang="en-US" sz="4900" dirty="0"/>
              <a:t/>
            </a:r>
            <a:br>
              <a:rPr lang="en-US" sz="49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 of Resolution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2272506"/>
            <a:ext cx="5048250" cy="4029075"/>
          </a:xfrm>
        </p:spPr>
      </p:pic>
    </p:spTree>
    <p:extLst>
      <p:ext uri="{BB962C8B-B14F-4D97-AF65-F5344CB8AC3E}">
        <p14:creationId xmlns:p14="http://schemas.microsoft.com/office/powerpoint/2010/main" val="263784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more observable cultural differences (food, music &amp; etc.)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notice deeper cultural differences (communication styles)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avoid or withdraw from cultural differences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 of Difference or Diversity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never had to think about it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do not have much contact with …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 and let live … that is what I say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we all speak the same language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be successful in any culture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Denial: Developmental Task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existence of cultural differences and diversity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Denial: Appropriate Skills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gather appropriate information about culture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 to explore aspects of culture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recognize difference or diversity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Trust, friendliness, cooperation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is: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153400" cy="1676400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all of the ways in which people are different. This includes individual, group, and cultural differences. 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066800" y="4515408"/>
            <a:ext cx="716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Judgmental orientation that views cultural differences as “us” versus “them”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Defense: uncritical view of own culture and overly critical of other cultural values and practices</a:t>
            </a: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Reversal: overly critical of own culture, values, and practices and uncritical view of other cultures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Polarization: Defense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these people would just talk the way we do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cultures make you realize how much better the USA 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people do not value life like we do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Boy, could we teach these people a lot of stuff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Polarization: Avoidance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embarrassed by people from my country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could give up my own cultural background and be like one of these people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people are so sophisticated, not like the superficial people back home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Polarization: Developmental Task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Mitigate polarization by emphasizing our “common humanity”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Polarization: Appropriate Skills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 to maintain personal control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manage anxiety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cultural commonality and universal values and principles that may mask deeper recognition and appreciation of cultural differences and diversity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Minimization of Difference or Diversity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really not an issue here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race that matters is the human race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not a racist … I am color blind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 differ, but when you get to know them they are pretty much like us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 what culture, people are motivated by the same things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world, most values are universal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Minimization: Developmental Task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cultural self-awareness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Minimization: Appropriate Skills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one’s own culture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mindedness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skills/Active listening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Culture-general knowledge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perceive others accurately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maintain a nonjudgmental interaction posture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and appreciate patterns of cultural differences and commonality in one’s own and other cultures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is….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10239"/>
            <a:ext cx="8229600" cy="27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mosaic of people who bring a variety of backgrounds, styles, perspectives, values, and beliefs as assets to the group and organizations with which they connect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Difference or Diversity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do not want the same kind of people around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culture and it may give me privilege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get nervous around diverse people because I do not know how to behave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means more creativity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study new cultures before I go there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need to know about relevant cultural differences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are different in different cultures. I want to be respectful but maintain my own core values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Acceptance: Developmental Task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 analysis of cultural contrasts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Acceptance: Appropriate Skills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specific knowledge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flexibility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other cultures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knowledge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 for other’s values and beliefs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 of ambiguity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Capable of shifting cultural perspective and changing behavior in culturally appropriate and authentic ways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 to Difference and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this dispute, I am going to change my approach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fair if I try to meet them half way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maintain my values but behave in culturally appropriate ways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need to change my behavior to account for differences in another culture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beginning to feel like a member of another culture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 Developmental Task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frame of reference shifting skills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Adaptation: Appropriate Skills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Empathy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taking skills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 skills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management skills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adaptability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adapt communication patterns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Mindset Summary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B75312"/>
              </a:buClr>
              <a:buSzPct val="76000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Denial: “I’ve never had to think about racism.”</a:t>
            </a:r>
          </a:p>
          <a:p>
            <a:pPr lvl="0">
              <a:spcBef>
                <a:spcPts val="600"/>
              </a:spcBef>
              <a:buClr>
                <a:srgbClr val="B75312"/>
              </a:buClr>
              <a:buSzPct val="76000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Polarization: “We have a lot to teach these people.”</a:t>
            </a:r>
          </a:p>
          <a:p>
            <a:pPr lvl="0">
              <a:spcBef>
                <a:spcPts val="600"/>
              </a:spcBef>
              <a:buClr>
                <a:srgbClr val="B75312"/>
              </a:buClr>
              <a:buSzPct val="76000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Minimization: “No matter what their culture, people are pretty much motivated by the same things.”</a:t>
            </a:r>
          </a:p>
          <a:p>
            <a:pPr lvl="0">
              <a:spcBef>
                <a:spcPts val="600"/>
              </a:spcBef>
              <a:buClr>
                <a:srgbClr val="B75312"/>
              </a:buClr>
              <a:buSzPct val="76000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Acceptance: “Where can I learn more about (x) culture to be more effective in my communication?”</a:t>
            </a:r>
          </a:p>
          <a:p>
            <a:pPr lvl="0">
              <a:spcBef>
                <a:spcPts val="600"/>
              </a:spcBef>
              <a:buClr>
                <a:srgbClr val="B75312"/>
              </a:buClr>
              <a:buSzPct val="76000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Adaptation: “I can maintain my values and also behave in culturally appropriate ways.”</a:t>
            </a:r>
          </a:p>
          <a:p>
            <a:pPr marL="273050" lvl="0" indent="-273050">
              <a:spcBef>
                <a:spcPts val="600"/>
              </a:spcBef>
              <a:buClr>
                <a:srgbClr val="B75312"/>
              </a:buClr>
              <a:buSzPct val="76000"/>
              <a:buFont typeface="Wingdings 3" charset="0"/>
              <a:buChar char="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Jason D. Patent, Ph.D. at Fostering Global Citizens Through Intercultural Leadership Development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2 March 2016 | APAIE Melbourne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1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ESS IDI Feedback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24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57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</a:t>
            </a:r>
            <a:r>
              <a:rPr lang="en-US" dirty="0" smtClean="0"/>
              <a:t>Feedback-</a:t>
            </a:r>
            <a:br>
              <a:rPr lang="en-US" dirty="0" smtClean="0"/>
            </a:br>
            <a:r>
              <a:rPr lang="en-US" sz="4000" dirty="0" smtClean="0"/>
              <a:t>North Central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29800" y="990600"/>
            <a:ext cx="120829" cy="457200"/>
          </a:xfrm>
        </p:spPr>
        <p:txBody>
          <a:bodyPr/>
          <a:lstStyle/>
          <a:p>
            <a:r>
              <a:rPr lang="en-US" dirty="0" err="1" smtClean="0">
                <a:solidFill>
                  <a:srgbClr val="775F55"/>
                </a:solidFill>
              </a:rPr>
              <a:t>opyright</a:t>
            </a:r>
            <a:r>
              <a:rPr lang="en-US" dirty="0" smtClean="0">
                <a:solidFill>
                  <a:srgbClr val="775F55"/>
                </a:solidFill>
              </a:rPr>
              <a:t>, 1998-2012, Mitchell R. </a:t>
            </a:r>
            <a:r>
              <a:rPr lang="en-US" dirty="0" err="1" smtClean="0">
                <a:solidFill>
                  <a:srgbClr val="775F55"/>
                </a:solidFill>
              </a:rPr>
              <a:t>Hamr</a:t>
            </a:r>
            <a:r>
              <a:rPr lang="en-US" dirty="0" smtClean="0">
                <a:solidFill>
                  <a:srgbClr val="775F55"/>
                </a:solidFill>
              </a:rPr>
              <a:t>, Ph.D., IDI, LLC, used with permission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Perceived Orientation (PO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Developmental 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b="1" dirty="0" smtClean="0"/>
              <a:t>Orientation (DO)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2721"/>
            <a:ext cx="6886680" cy="493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609600" y="28680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55              70             85               100          115           130                145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48006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1" y="2286000"/>
            <a:ext cx="122147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4267199" y="2286000"/>
            <a:ext cx="1178257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3056" y="2286000"/>
            <a:ext cx="1069558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2614" y="2438400"/>
            <a:ext cx="76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123.43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7644" y="2286000"/>
            <a:ext cx="1466656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48006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1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6601" y="4800600"/>
            <a:ext cx="117712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4589058" y="4800600"/>
            <a:ext cx="858673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103.23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5066" y="4810125"/>
            <a:ext cx="14097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889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81820" y="54335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55              70             85                100          115           130             145</a:t>
            </a:r>
          </a:p>
        </p:txBody>
      </p:sp>
      <p:sp>
        <p:nvSpPr>
          <p:cNvPr id="29" name="Rectangle 28"/>
          <p:cNvSpPr/>
          <p:nvPr/>
        </p:nvSpPr>
        <p:spPr>
          <a:xfrm flipV="1">
            <a:off x="5447733" y="4810126"/>
            <a:ext cx="957334" cy="600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2534" y="2286000"/>
            <a:ext cx="1271765" cy="600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125.29</a:t>
            </a:r>
          </a:p>
          <a:p>
            <a:pPr algn="ctr"/>
            <a:endParaRPr lang="en-US" sz="10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3720" y="4800600"/>
            <a:ext cx="13533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always been a powerful, even a necessary, catalyst for intellectual progress</a:t>
            </a:r>
          </a:p>
          <a:p>
            <a:endPara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----David H. Porter, President Emeritus,  Skidmore College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Feedback-</a:t>
            </a:r>
            <a:br>
              <a:rPr lang="en-US" dirty="0"/>
            </a:br>
            <a:r>
              <a:rPr lang="en-US" sz="4000" dirty="0" smtClean="0"/>
              <a:t>North </a:t>
            </a:r>
            <a:r>
              <a:rPr lang="en-US" sz="4000" dirty="0"/>
              <a:t>Central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2286000"/>
            <a:ext cx="6781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20" y="685800"/>
            <a:ext cx="8084228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</a:t>
            </a:r>
            <a:r>
              <a:rPr lang="en-US" dirty="0" smtClean="0"/>
              <a:t>Feedback-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/>
              <a:t>ARD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Perceived Orientation (PO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Developmental 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b="1" dirty="0" smtClean="0"/>
              <a:t>Orientation (DO)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85800"/>
            <a:ext cx="1325563" cy="457200"/>
          </a:xfrm>
        </p:spPr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Copyright, 1998-2012, Mitchell R. Hammer, Ph.D., IDI, LLC, used with permission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39" y="3299577"/>
            <a:ext cx="6886680" cy="431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681820" y="293024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55              70             85               100          115           130                145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5001" y="4800600"/>
            <a:ext cx="137159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1" y="2286000"/>
            <a:ext cx="122147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4267199" y="2286000"/>
            <a:ext cx="1178257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3056" y="2286000"/>
            <a:ext cx="80294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2614" y="2438400"/>
            <a:ext cx="76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123.43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0" y="2286000"/>
            <a:ext cx="16383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4800600"/>
            <a:ext cx="13716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1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1" y="4800600"/>
            <a:ext cx="140572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4292334" y="4799749"/>
            <a:ext cx="1155398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100.21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62614" y="4799749"/>
            <a:ext cx="1452152" cy="619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889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81820" y="54335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55              70             85                100          115           130             145</a:t>
            </a:r>
          </a:p>
        </p:txBody>
      </p:sp>
      <p:sp>
        <p:nvSpPr>
          <p:cNvPr id="29" name="Rectangle 28"/>
          <p:cNvSpPr/>
          <p:nvPr/>
        </p:nvSpPr>
        <p:spPr>
          <a:xfrm flipV="1">
            <a:off x="5405280" y="4799749"/>
            <a:ext cx="957334" cy="633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7280" y="2286000"/>
            <a:ext cx="1417019" cy="600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122.75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9475" y="4800600"/>
            <a:ext cx="45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Feedback-</a:t>
            </a:r>
            <a:br>
              <a:rPr lang="en-US" dirty="0"/>
            </a:br>
            <a:r>
              <a:rPr lang="en-US" b="1" dirty="0"/>
              <a:t> </a:t>
            </a:r>
            <a:r>
              <a:rPr lang="en-US" sz="4000" dirty="0"/>
              <a:t>ARD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905000"/>
            <a:ext cx="678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</a:t>
            </a:r>
            <a:r>
              <a:rPr lang="en-US" dirty="0" smtClean="0"/>
              <a:t>Feedback-</a:t>
            </a:r>
            <a:br>
              <a:rPr lang="en-US" dirty="0" smtClean="0"/>
            </a:br>
            <a:r>
              <a:rPr lang="en-US" sz="4000" dirty="0" smtClean="0"/>
              <a:t>Southern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Perceived Orientation (</a:t>
            </a:r>
            <a:r>
              <a:rPr lang="en-US" b="1" dirty="0" smtClean="0"/>
              <a:t>PO)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Developmental 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b="1" dirty="0" smtClean="0"/>
              <a:t>Orientation (DO)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1066800"/>
            <a:ext cx="1325563" cy="457200"/>
          </a:xfrm>
        </p:spPr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Copyright, 1998-2012, Mitchell R. Hammer, Ph.D., IDI, LLC, used with permission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8" y="3263621"/>
            <a:ext cx="6886680" cy="493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609600" y="28680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55              70             85               100          115          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+mn-cs"/>
              </a:rPr>
              <a:t>  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130         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+mn-cs"/>
              </a:rPr>
              <a:t>  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145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20681" y="4777249"/>
            <a:ext cx="1253320" cy="6334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1" y="2286000"/>
            <a:ext cx="122147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4267199" y="2286000"/>
            <a:ext cx="1178257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3056" y="2286000"/>
            <a:ext cx="65054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65375" y="2286000"/>
            <a:ext cx="76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121.93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34397" y="2286000"/>
            <a:ext cx="1013203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4777249"/>
            <a:ext cx="1143000" cy="6329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1" y="22860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98914" y="4777249"/>
            <a:ext cx="1319647" cy="6334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4407840" y="4777249"/>
            <a:ext cx="991735" cy="632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97.66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99576" y="4777249"/>
            <a:ext cx="1234821" cy="631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0" y="5619907"/>
            <a:ext cx="6889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35940" y="541068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55              70             85                100          115           130             145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4397" y="4777249"/>
            <a:ext cx="947417" cy="62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0677" y="4777249"/>
            <a:ext cx="112121" cy="632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Feedback-</a:t>
            </a:r>
            <a:br>
              <a:rPr lang="en-US" dirty="0"/>
            </a:br>
            <a:r>
              <a:rPr lang="en-US" dirty="0"/>
              <a:t> </a:t>
            </a:r>
            <a:r>
              <a:rPr lang="en-US" sz="3600" dirty="0"/>
              <a:t>Southern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7010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IDI </a:t>
            </a:r>
            <a:r>
              <a:rPr lang="en-US" dirty="0"/>
              <a:t>Group Profile </a:t>
            </a:r>
            <a:r>
              <a:rPr lang="en-US" dirty="0" smtClean="0"/>
              <a:t>Feedback-</a:t>
            </a:r>
            <a:r>
              <a:rPr lang="en-US" dirty="0"/>
              <a:t> </a:t>
            </a:r>
            <a:r>
              <a:rPr lang="en-US" dirty="0" smtClean="0"/>
              <a:t>      Western</a:t>
            </a:r>
            <a:r>
              <a:rPr lang="en-US" sz="4000" dirty="0" smtClean="0"/>
              <a:t>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676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Perceived Orientation (</a:t>
            </a:r>
            <a:r>
              <a:rPr lang="en-US" b="1" dirty="0" smtClean="0"/>
              <a:t>PO)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Developmental 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b="1" dirty="0" smtClean="0"/>
              <a:t>Orientation (DO)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53600" y="914400"/>
            <a:ext cx="1325563" cy="457200"/>
          </a:xfrm>
        </p:spPr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Copyright, 1998-2012, Mitchell R. Hammer, Ph.D., IDI, LLC, used with permission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85999"/>
            <a:ext cx="1866900" cy="6248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2721"/>
            <a:ext cx="6886680" cy="493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609600" y="286805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55              70             85               100          115           130                145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48006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1" y="2286000"/>
            <a:ext cx="1221474" cy="6248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4267199" y="2286000"/>
            <a:ext cx="1178257" cy="6248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3056" y="2286000"/>
            <a:ext cx="802944" cy="6248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2614" y="2438400"/>
            <a:ext cx="76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123.43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0" y="2286000"/>
            <a:ext cx="16383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4800600"/>
            <a:ext cx="1143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1" y="2286000"/>
            <a:ext cx="1143000" cy="6248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6601" y="4800600"/>
            <a:ext cx="117712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4269474" y="4810126"/>
            <a:ext cx="1023581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96.47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5066" y="4810125"/>
            <a:ext cx="14097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889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81820" y="54335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55              70             85                100          115           130             145</a:t>
            </a:r>
          </a:p>
        </p:txBody>
      </p:sp>
      <p:sp>
        <p:nvSpPr>
          <p:cNvPr id="29" name="Rectangle 28"/>
          <p:cNvSpPr/>
          <p:nvPr/>
        </p:nvSpPr>
        <p:spPr>
          <a:xfrm flipV="1">
            <a:off x="5293056" y="4810126"/>
            <a:ext cx="1112011" cy="600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2534" y="2285999"/>
            <a:ext cx="1271766" cy="60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122.48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269475" y="4800600"/>
            <a:ext cx="184245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IDI Group Profile Feedback-       Western</a:t>
            </a:r>
            <a:r>
              <a:rPr lang="en-US" sz="4000" dirty="0"/>
              <a:t>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362200"/>
            <a:ext cx="66294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Overall Group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regions overestimated their level of intercultural competence</a:t>
            </a:r>
          </a:p>
          <a:p>
            <a:r>
              <a:rPr lang="en-US" dirty="0" smtClean="0"/>
              <a:t>Minimization is the level at which all regions scored and it is the level at which most individuals scored</a:t>
            </a:r>
          </a:p>
          <a:p>
            <a:r>
              <a:rPr lang="en-US" dirty="0" smtClean="0"/>
              <a:t>No individual scored at the level of  Adaptation and no individual was totally in Denial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Intercultural Development Continuum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Copyright, 1998-2012, Mitchell R. Hammer, Ph.D., IDI, LLC, used with permission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86400"/>
            <a:ext cx="1689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prstClr val="black"/>
                </a:solidFill>
                <a:latin typeface="Calibri"/>
                <a:cs typeface="+mn-cs"/>
              </a:rPr>
              <a:t>Monocultural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Mindset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1828800"/>
            <a:ext cx="1500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Intercultural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Mindset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4419600"/>
            <a:ext cx="12192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Misses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Difference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95400" y="3581400"/>
            <a:ext cx="12192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Judges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Difference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0" y="2438400"/>
            <a:ext cx="15240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De-emphasizes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Difference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0" y="1676400"/>
            <a:ext cx="17526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Deeply Comprehends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Difference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1219200"/>
            <a:ext cx="17526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Bridges across Difference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2057400"/>
            <a:ext cx="228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5146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29000" y="32004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41148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1600" y="48006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2600" y="617220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Impact</a:t>
            </a:r>
          </a:p>
        </p:txBody>
      </p:sp>
      <p:sp>
        <p:nvSpPr>
          <p:cNvPr id="21" name="Chevron 20"/>
          <p:cNvSpPr/>
          <p:nvPr/>
        </p:nvSpPr>
        <p:spPr>
          <a:xfrm>
            <a:off x="2895600" y="6096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5943600"/>
            <a:ext cx="1747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Organizational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Approach</a:t>
            </a:r>
          </a:p>
        </p:txBody>
      </p:sp>
      <p:sp>
        <p:nvSpPr>
          <p:cNvPr id="27" name="Chevron 26"/>
          <p:cNvSpPr/>
          <p:nvPr/>
        </p:nvSpPr>
        <p:spPr>
          <a:xfrm>
            <a:off x="5334000" y="59436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67000" y="53340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Ignored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24200" y="45720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Uncomfortable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95800" y="38862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Not hear</a:t>
            </a:r>
            <a:r>
              <a:rPr lang="en-US" b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43600" y="33528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Understood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62800" y="3048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Valued &amp; Involved</a:t>
            </a:r>
          </a:p>
        </p:txBody>
      </p:sp>
      <p:cxnSp>
        <p:nvCxnSpPr>
          <p:cNvPr id="37" name="Elbow Connector 36"/>
          <p:cNvCxnSpPr/>
          <p:nvPr/>
        </p:nvCxnSpPr>
        <p:spPr>
          <a:xfrm>
            <a:off x="2209800" y="4114800"/>
            <a:ext cx="990600" cy="76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3962400" y="3657600"/>
            <a:ext cx="609600" cy="609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>
            <a:off x="5410200" y="3276600"/>
            <a:ext cx="5334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705600" y="3048000"/>
            <a:ext cx="609600" cy="76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1905000" y="5181600"/>
            <a:ext cx="7620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67400" y="5410200"/>
            <a:ext cx="1455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  <a:cs typeface="+mn-cs"/>
              </a:rPr>
              <a:t>Assimilation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53200" y="4495800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  <a:cs typeface="+mn-cs"/>
              </a:rPr>
              <a:t>Universalism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00" y="3886200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  <a:cs typeface="+mn-cs"/>
              </a:rPr>
              <a:t>Bridging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572000" y="5638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34000" y="4876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72200" y="44196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315200" y="38862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3" idx="2"/>
          </p:cNvCxnSpPr>
          <p:nvPr/>
        </p:nvCxnSpPr>
        <p:spPr>
          <a:xfrm>
            <a:off x="8001000" y="3505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Remember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farther we move as individuals and as an organization to the right, the more effective we will be in engaging with, and developing and delivering programs to diverse populations.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8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iversity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business advantage in diversifying the workplace: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Attract/retain best human talent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higher creativity/innovation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and keep minority market share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next for you?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867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Questions???</a:t>
            </a:r>
          </a:p>
          <a:p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debrief on your IDI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	</a:t>
            </a:r>
          </a:p>
          <a:p>
            <a:pPr lvl="1"/>
            <a:r>
              <a:rPr lang="en-US" dirty="0"/>
              <a:t>Individual Debriefing will be split 50/50 </a:t>
            </a:r>
            <a:r>
              <a:rPr lang="en-US" dirty="0" smtClean="0"/>
              <a:t>between:</a:t>
            </a:r>
            <a:endParaRPr lang="en-US" dirty="0"/>
          </a:p>
          <a:p>
            <a:pPr lvl="1"/>
            <a:r>
              <a:rPr lang="en-US" dirty="0"/>
              <a:t>A – L (Pamala Morris)</a:t>
            </a:r>
          </a:p>
          <a:p>
            <a:pPr lvl="1"/>
            <a:r>
              <a:rPr lang="en-US" dirty="0"/>
              <a:t>M – Z (</a:t>
            </a:r>
            <a:r>
              <a:rPr lang="en-US" dirty="0" err="1"/>
              <a:t>Patreese</a:t>
            </a:r>
            <a:r>
              <a:rPr lang="en-US" dirty="0"/>
              <a:t> Ingram</a:t>
            </a:r>
            <a:r>
              <a:rPr lang="en-US" dirty="0" smtClean="0"/>
              <a:t>)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 Individual Development Plan based on your IDI results</a:t>
            </a:r>
          </a:p>
          <a:p>
            <a:pPr marL="109537" indent="0">
              <a:buNone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me: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pmorris@purdue.edu/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765-494-8293 and/or</a:t>
            </a:r>
          </a:p>
          <a:p>
            <a:pPr marL="109537" indent="0">
              <a:buNone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en-US" sz="3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pdi1@psu.edu/</a:t>
            </a:r>
            <a:r>
              <a:rPr lang="en-US" sz="3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814-863-7439</a:t>
            </a:r>
          </a:p>
          <a:p>
            <a:pPr marL="109537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914401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active, intentional, and ongoing engagement with diversity—in people, in cultural programs, in continued dialog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increase/create---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awareness/sensitivity/respect</a:t>
            </a:r>
          </a:p>
          <a:p>
            <a:pPr marL="457200" indent="-457200">
              <a:buAutoNum type="arabicParenR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feel welcome/valued contributors</a:t>
            </a:r>
          </a:p>
          <a:p>
            <a:pPr marL="457200" indent="-457200">
              <a:buAutoNum type="arabicParenR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communication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and appropriate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channels for feedback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listening and responding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awareness of nonverbal cues (e.g., facial expressions, body language)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16957"/>
            <a:ext cx="7010400" cy="294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9118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from Diversity to Inclusion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Intercultural Competence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</a:p>
          <a:p>
            <a:endParaRPr lang="en-US" sz="3600" i="1" dirty="0" smtClean="0"/>
          </a:p>
          <a:p>
            <a:pPr lvl="4"/>
            <a:endParaRPr lang="en-US" sz="2800" i="1" dirty="0" smtClean="0"/>
          </a:p>
          <a:p>
            <a:pPr marL="1206500" lvl="4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743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Dimensions of Diversity</a:t>
            </a:r>
            <a:endParaRPr lang="en-US" dirty="0"/>
          </a:p>
        </p:txBody>
      </p:sp>
      <p:pic>
        <p:nvPicPr>
          <p:cNvPr id="4" name="Content Placeholder 3" descr="dimensi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905375" cy="5038948"/>
          </a:xfrm>
        </p:spPr>
      </p:pic>
    </p:spTree>
    <p:extLst>
      <p:ext uri="{BB962C8B-B14F-4D97-AF65-F5344CB8AC3E}">
        <p14:creationId xmlns:p14="http://schemas.microsoft.com/office/powerpoint/2010/main" val="10328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52651&quot;&gt;&lt;object type=&quot;3&quot; unique_id=&quot;52652&quot;&gt;&lt;property id=&quot;20148&quot; value=&quot;5&quot;/&gt;&lt;property id=&quot;20300&quot; value=&quot;Slide 1 - &amp;quot;Moving from Diversity to Inclusion: A Developmental Process&amp;quot;&quot;/&gt;&lt;property id=&quot;20307&quot; value=&quot;257&quot;/&gt;&lt;/object&gt;&lt;object type=&quot;3&quot; unique_id=&quot;52653&quot;&gt;&lt;property id=&quot;20148&quot; value=&quot;5&quot;/&gt;&lt;property id=&quot;20300&quot; value=&quot;Slide 2 - &amp;quot;Ground Rules for Discussion&amp;quot;&quot;/&gt;&lt;property id=&quot;20307&quot; value=&quot;334&quot;/&gt;&lt;/object&gt;&lt;object type=&quot;3&quot; unique_id=&quot;52654&quot;&gt;&lt;property id=&quot;20148&quot; value=&quot;5&quot;/&gt;&lt;property id=&quot;20300&quot; value=&quot;Slide 3 - &amp;quot;Diversity is:&amp;quot;&quot;/&gt;&lt;property id=&quot;20307&quot; value=&quot;258&quot;/&gt;&lt;/object&gt;&lt;object type=&quot;3&quot; unique_id=&quot;52655&quot;&gt;&lt;property id=&quot;20148&quot; value=&quot;5&quot;/&gt;&lt;property id=&quot;20300&quot; value=&quot;Slide 4 - &amp;quot;Diversity is….&amp;quot;&quot;/&gt;&lt;property id=&quot;20307&quot; value=&quot;289&quot;/&gt;&lt;/object&gt;&lt;object type=&quot;3&quot; unique_id=&quot;52656&quot;&gt;&lt;property id=&quot;20148&quot; value=&quot;5&quot;/&gt;&lt;property id=&quot;20300&quot; value=&quot;Slide 5 - &amp;quot;Diversity&amp;quot;&quot;/&gt;&lt;property id=&quot;20307&quot; value=&quot;326&quot;/&gt;&lt;/object&gt;&lt;object type=&quot;3&quot; unique_id=&quot;52657&quot;&gt;&lt;property id=&quot;20148&quot; value=&quot;5&quot;/&gt;&lt;property id=&quot;20300&quot; value=&quot;Slide 6 - &amp;quot;Why is Diversity Important&amp;quot;&quot;/&gt;&lt;property id=&quot;20307&quot; value=&quot;345&quot;/&gt;&lt;/object&gt;&lt;object type=&quot;3&quot; unique_id=&quot;52658&quot;&gt;&lt;property id=&quot;20148&quot; value=&quot;5&quot;/&gt;&lt;property id=&quot;20300&quot; value=&quot;Slide 7&quot;/&gt;&lt;property id=&quot;20307&quot; value=&quot;301&quot;/&gt;&lt;/object&gt;&lt;object type=&quot;3&quot; unique_id=&quot;52659&quot;&gt;&lt;property id=&quot;20148&quot; value=&quot;5&quot;/&gt;&lt;property id=&quot;20300&quot; value=&quot;Slide 8 - &amp;quot;Moving from Diversity to Inclusion&amp;quot;&quot;/&gt;&lt;property id=&quot;20307&quot; value=&quot;327&quot;/&gt;&lt;/object&gt;&lt;object type=&quot;3&quot; unique_id=&quot;52660&quot;&gt;&lt;property id=&quot;20148&quot; value=&quot;5&quot;/&gt;&lt;property id=&quot;20300&quot; value=&quot;Slide 9 - &amp;quot;Dimensions of Diversity&amp;quot;&quot;/&gt;&lt;property id=&quot;20307&quot; value=&quot;350&quot;/&gt;&lt;/object&gt;&lt;object type=&quot;3&quot; unique_id=&quot;52661&quot;&gt;&lt;property id=&quot;20148&quot; value=&quot;5&quot;/&gt;&lt;property id=&quot;20300&quot; value=&quot;Slide 10 - &amp;quot;Dimensions of Diversity&amp;quot;&quot;/&gt;&lt;property id=&quot;20307&quot; value=&quot;351&quot;/&gt;&lt;/object&gt;&lt;object type=&quot;3&quot; unique_id=&quot;52662&quot;&gt;&lt;property id=&quot;20148&quot; value=&quot;5&quot;/&gt;&lt;property id=&quot;20300&quot; value=&quot;Slide 11 - &amp;quot;Key Concepts&amp;quot;&quot;/&gt;&lt;property id=&quot;20307&quot; value=&quot;344&quot;/&gt;&lt;/object&gt;&lt;object type=&quot;3&quot; unique_id=&quot;52663&quot;&gt;&lt;property id=&quot;20148&quot; value=&quot;5&quot;/&gt;&lt;property id=&quot;20300&quot; value=&quot;Slide 12 - &amp;quot;Intercultural Competence is Imperative&amp;quot;&quot;/&gt;&lt;property id=&quot;20307&quot; value=&quot;346&quot;/&gt;&lt;/object&gt;&lt;object type=&quot;3&quot; unique_id=&quot;52664&quot;&gt;&lt;property id=&quot;20148&quot; value=&quot;5&quot;/&gt;&lt;property id=&quot;20300&quot; value=&quot;Slide 13 - &amp;quot;Intercultural Transformation&amp;quot;&quot;/&gt;&lt;property id=&quot;20307&quot; value=&quot;347&quot;/&gt;&lt;/object&gt;&lt;object type=&quot;3&quot; unique_id=&quot;52665&quot;&gt;&lt;property id=&quot;20148&quot; value=&quot;5&quot;/&gt;&lt;property id=&quot;20300&quot; value=&quot;Slide 14 - &amp;quot;Changing Cultural Landscape&amp;quot;&quot;/&gt;&lt;property id=&quot;20307&quot; value=&quot;291&quot;/&gt;&lt;/object&gt;&lt;object type=&quot;3&quot; unique_id=&quot;52666&quot;&gt;&lt;property id=&quot;20148&quot; value=&quot;5&quot;/&gt;&lt;property id=&quot;20300&quot; value=&quot;Slide 15 - &amp;quot;Our Changing Cultural Landscape&amp;quot;&quot;/&gt;&lt;property id=&quot;20307&quot; value=&quot;259&quot;/&gt;&lt;/object&gt;&lt;object type=&quot;3&quot; unique_id=&quot;52667&quot;&gt;&lt;property id=&quot;20148&quot; value=&quot;5&quot;/&gt;&lt;property id=&quot;20300&quot; value=&quot;Slide 16 - &amp;quot;Diversity Facts&amp;quot;&quot;/&gt;&lt;property id=&quot;20307&quot; value=&quot;352&quot;/&gt;&lt;/object&gt;&lt;object type=&quot;3&quot; unique_id=&quot;52668&quot;&gt;&lt;property id=&quot;20148&quot; value=&quot;5&quot;/&gt;&lt;property id=&quot;20300&quot; value=&quot;Slide 17 - &amp;quot;Stepping Outside of Ourselves&amp;quot;&quot;/&gt;&lt;property id=&quot;20307&quot; value=&quot;304&quot;/&gt;&lt;/object&gt;&lt;object type=&quot;3&quot; unique_id=&quot;52669&quot;&gt;&lt;property id=&quot;20148&quot; value=&quot;5&quot;/&gt;&lt;property id=&quot;20300&quot; value=&quot;Slide 18 - &amp;quot;Learning Zone&amp;quot;&quot;/&gt;&lt;property id=&quot;20307&quot; value=&quot;343&quot;/&gt;&lt;/object&gt;&lt;object type=&quot;3&quot; unique_id=&quot;52670&quot;&gt;&lt;property id=&quot;20148&quot; value=&quot;5&quot;/&gt;&lt;property id=&quot;20300&quot; value=&quot;Slide 19 - &amp;quot;Perspective Shifting&amp;quot;&quot;/&gt;&lt;property id=&quot;20307&quot; value=&quot;306&quot;/&gt;&lt;/object&gt;&lt;object type=&quot;3&quot; unique_id=&quot;52671&quot;&gt;&lt;property id=&quot;20148&quot; value=&quot;5&quot;/&gt;&lt;property id=&quot;20300&quot; value=&quot;Slide 20&quot;/&gt;&lt;property id=&quot;20307&quot; value=&quot;332&quot;/&gt;&lt;/object&gt;&lt;object type=&quot;3&quot; unique_id=&quot;52672&quot;&gt;&lt;property id=&quot;20148&quot; value=&quot;5&quot;/&gt;&lt;property id=&quot;20300&quot; value=&quot;Slide 21 - &amp;quot;“What do you see?”&amp;quot;&quot;/&gt;&lt;property id=&quot;20307&quot; value=&quot;341&quot;/&gt;&lt;/object&gt;&lt;object type=&quot;3&quot; unique_id=&quot;52673&quot;&gt;&lt;property id=&quot;20148&quot; value=&quot;5&quot;/&gt;&lt;property id=&quot;20300&quot; value=&quot;Slide 22 - &amp;quot;The Danger of a Single Perspective&amp;quot;&quot;/&gt;&lt;property id=&quot;20307&quot; value=&quot;333&quot;/&gt;&lt;/object&gt;&lt;object type=&quot;3&quot; unique_id=&quot;52674&quot;&gt;&lt;property id=&quot;20148&quot; value=&quot;5&quot;/&gt;&lt;property id=&quot;20300&quot; value=&quot;Slide 23 - &amp;quot;Intercultural Development Continuum: Primary Orientations &amp;quot;&quot;/&gt;&lt;property id=&quot;20307&quot; value=&quot;325&quot;/&gt;&lt;/object&gt;&lt;object type=&quot;3&quot; unique_id=&quot;52676&quot;&gt;&lt;property id=&quot;20148&quot; value=&quot;5&quot;/&gt;&lt;property id=&quot;20300&quot; value=&quot;Slide 25 - &amp;quot; IDI Group Profile Feedback- Total ESS Group &amp;quot;&quot;/&gt;&lt;property id=&quot;20307&quot; value=&quot;354&quot;/&gt;&lt;/object&gt;&lt;object type=&quot;3&quot; unique_id=&quot;52677&quot;&gt;&lt;property id=&quot;20148&quot; value=&quot;5&quot;/&gt;&lt;property id=&quot;20300&quot; value=&quot;Slide 26 - &amp;quot;Percent of Resolution&amp;quot;&quot;/&gt;&lt;property id=&quot;20307&quot; value=&quot;356&quot;/&gt;&lt;/object&gt;&lt;object type=&quot;3&quot; unique_id=&quot;52678&quot;&gt;&lt;property id=&quot;20148&quot; value=&quot;5&quot;/&gt;&lt;property id=&quot;20300&quot; value=&quot;Slide 27 - &amp;quot;Denial&amp;quot;&quot;/&gt;&lt;property id=&quot;20307&quot; value=&quot;313&quot;/&gt;&lt;/object&gt;&lt;object type=&quot;3&quot; unique_id=&quot;52679&quot;&gt;&lt;property id=&quot;20148&quot; value=&quot;5&quot;/&gt;&lt;property id=&quot;20300&quot; value=&quot;Slide 28 - &amp;quot;Denial of Difference or Diversity&amp;quot;&quot;/&gt;&lt;property id=&quot;20307&quot; value=&quot;314&quot;/&gt;&lt;/object&gt;&lt;object type=&quot;3&quot; unique_id=&quot;52680&quot;&gt;&lt;property id=&quot;20148&quot; value=&quot;5&quot;/&gt;&lt;property id=&quot;20300&quot; value=&quot;Slide 29 - &amp;quot;Denial: Developmental Task&amp;quot;&quot;/&gt;&lt;property id=&quot;20307&quot; value=&quot;315&quot;/&gt;&lt;/object&gt;&lt;object type=&quot;3&quot; unique_id=&quot;52681&quot;&gt;&lt;property id=&quot;20148&quot; value=&quot;5&quot;/&gt;&lt;property id=&quot;20300&quot; value=&quot;Slide 30 - &amp;quot;Denial: Appropriate Skills&amp;quot;&quot;/&gt;&lt;property id=&quot;20307&quot; value=&quot;316&quot;/&gt;&lt;/object&gt;&lt;object type=&quot;3&quot; unique_id=&quot;52682&quot;&gt;&lt;property id=&quot;20148&quot; value=&quot;5&quot;/&gt;&lt;property id=&quot;20300&quot; value=&quot;Slide 31 - &amp;quot;Polarization&amp;quot;&quot;/&gt;&lt;property id=&quot;20307&quot; value=&quot;317&quot;/&gt;&lt;/object&gt;&lt;object type=&quot;3&quot; unique_id=&quot;52683&quot;&gt;&lt;property id=&quot;20148&quot; value=&quot;5&quot;/&gt;&lt;property id=&quot;20300&quot; value=&quot;Slide 32 - &amp;quot;Polarization: Defense&amp;quot;&quot;/&gt;&lt;property id=&quot;20307&quot; value=&quot;318&quot;/&gt;&lt;/object&gt;&lt;object type=&quot;3&quot; unique_id=&quot;52684&quot;&gt;&lt;property id=&quot;20148&quot; value=&quot;5&quot;/&gt;&lt;property id=&quot;20300&quot; value=&quot;Slide 33 - &amp;quot;Polarization: Avoidance&amp;quot;&quot;/&gt;&lt;property id=&quot;20307&quot; value=&quot;319&quot;/&gt;&lt;/object&gt;&lt;object type=&quot;3&quot; unique_id=&quot;52685&quot;&gt;&lt;property id=&quot;20148&quot; value=&quot;5&quot;/&gt;&lt;property id=&quot;20300&quot; value=&quot;Slide 34 - &amp;quot;Polarization: Developmental Task&amp;quot;&quot;/&gt;&lt;property id=&quot;20307&quot; value=&quot;320&quot;/&gt;&lt;/object&gt;&lt;object type=&quot;3&quot; unique_id=&quot;52686&quot;&gt;&lt;property id=&quot;20148&quot; value=&quot;5&quot;/&gt;&lt;property id=&quot;20300&quot; value=&quot;Slide 35 - &amp;quot;Polarization: Appropriate Skills &amp;quot;&quot;/&gt;&lt;property id=&quot;20307&quot; value=&quot;321&quot;/&gt;&lt;/object&gt;&lt;object type=&quot;3&quot; unique_id=&quot;52687&quot;&gt;&lt;property id=&quot;20148&quot; value=&quot;5&quot;/&gt;&lt;property id=&quot;20300&quot; value=&quot;Slide 36 - &amp;quot;Minimization&amp;quot;&quot;/&gt;&lt;property id=&quot;20307&quot; value=&quot;309&quot;/&gt;&lt;/object&gt;&lt;object type=&quot;3&quot; unique_id=&quot;52688&quot;&gt;&lt;property id=&quot;20148&quot; value=&quot;5&quot;/&gt;&lt;property id=&quot;20300&quot; value=&quot;Slide 37 - &amp;quot;Minimization of Difference or Diversity&amp;quot;&quot;/&gt;&lt;property id=&quot;20307&quot; value=&quot;310&quot;/&gt;&lt;/object&gt;&lt;object type=&quot;3&quot; unique_id=&quot;52689&quot;&gt;&lt;property id=&quot;20148&quot; value=&quot;5&quot;/&gt;&lt;property id=&quot;20300&quot; value=&quot;Slide 38 - &amp;quot;Minimization: Developmental Task&amp;quot;&quot;/&gt;&lt;property id=&quot;20307&quot; value=&quot;312&quot;/&gt;&lt;/object&gt;&lt;object type=&quot;3&quot; unique_id=&quot;52690&quot;&gt;&lt;property id=&quot;20148&quot; value=&quot;5&quot;/&gt;&lt;property id=&quot;20300&quot; value=&quot;Slide 39 - &amp;quot;Minimization: Appropriate Skills&amp;quot;&quot;/&gt;&lt;property id=&quot;20307&quot; value=&quot;311&quot;/&gt;&lt;/object&gt;&lt;object type=&quot;3&quot; unique_id=&quot;52691&quot;&gt;&lt;property id=&quot;20148&quot; value=&quot;5&quot;/&gt;&lt;property id=&quot;20300&quot; value=&quot;Slide 40 - &amp;quot;Acceptance&amp;quot;&quot;/&gt;&lt;property id=&quot;20307&quot; value=&quot;328&quot;/&gt;&lt;/object&gt;&lt;object type=&quot;3&quot; unique_id=&quot;52692&quot;&gt;&lt;property id=&quot;20148&quot; value=&quot;5&quot;/&gt;&lt;property id=&quot;20300&quot; value=&quot;Slide 41 - &amp;quot;Acceptance of Difference or Diversity &amp;quot;&quot;/&gt;&lt;property id=&quot;20307&quot; value=&quot;329&quot;/&gt;&lt;/object&gt;&lt;object type=&quot;3&quot; unique_id=&quot;52693&quot;&gt;&lt;property id=&quot;20148&quot; value=&quot;5&quot;/&gt;&lt;property id=&quot;20300&quot; value=&quot;Slide 42 - &amp;quot;Acceptance: Developmental Task&amp;quot;&quot;/&gt;&lt;property id=&quot;20307&quot; value=&quot;330&quot;/&gt;&lt;/object&gt;&lt;object type=&quot;3&quot; unique_id=&quot;52694&quot;&gt;&lt;property id=&quot;20148&quot; value=&quot;5&quot;/&gt;&lt;property id=&quot;20300&quot; value=&quot;Slide 43 - &amp;quot;Acceptance: Appropriate Skills&amp;quot;&quot;/&gt;&lt;property id=&quot;20307&quot; value=&quot;331&quot;/&gt;&lt;/object&gt;&lt;object type=&quot;3&quot; unique_id=&quot;52695&quot;&gt;&lt;property id=&quot;20148&quot; value=&quot;5&quot;/&gt;&lt;property id=&quot;20300&quot; value=&quot;Slide 44 - &amp;quot;Adaptation&amp;quot;&quot;/&gt;&lt;property id=&quot;20307&quot; value=&quot;336&quot;/&gt;&lt;/object&gt;&lt;object type=&quot;3&quot; unique_id=&quot;52696&quot;&gt;&lt;property id=&quot;20148&quot; value=&quot;5&quot;/&gt;&lt;property id=&quot;20300&quot; value=&quot;Slide 45 - &amp;quot;Adaptation to Difference and Diversity&amp;quot;&quot;/&gt;&lt;property id=&quot;20307&quot; value=&quot;338&quot;/&gt;&lt;/object&gt;&lt;object type=&quot;3&quot; unique_id=&quot;52697&quot;&gt;&lt;property id=&quot;20148&quot; value=&quot;5&quot;/&gt;&lt;property id=&quot;20300&quot; value=&quot;Slide 46 - &amp;quot;Adaptation Developmental Task&amp;quot;&quot;/&gt;&lt;property id=&quot;20307&quot; value=&quot;339&quot;/&gt;&lt;/object&gt;&lt;object type=&quot;3&quot; unique_id=&quot;52698&quot;&gt;&lt;property id=&quot;20148&quot; value=&quot;5&quot;/&gt;&lt;property id=&quot;20300&quot; value=&quot;Slide 47 - &amp;quot;Adaptation: Appropriate Skills&amp;quot;&quot;/&gt;&lt;property id=&quot;20307&quot; value=&quot;340&quot;/&gt;&lt;/object&gt;&lt;object type=&quot;3&quot; unique_id=&quot;52699&quot;&gt;&lt;property id=&quot;20148&quot; value=&quot;5&quot;/&gt;&lt;property id=&quot;20300&quot; value=&quot;Slide 48 - &amp;quot;Mindset Summary&amp;quot;&quot;/&gt;&lt;property id=&quot;20307&quot; value=&quot;342&quot;/&gt;&lt;/object&gt;&lt;object type=&quot;3&quot; unique_id=&quot;52700&quot;&gt;&lt;property id=&quot;20148&quot; value=&quot;5&quot;/&gt;&lt;property id=&quot;20300&quot; value=&quot;Slide 61 - &amp;quot;What’s next for you?&amp;quot;&quot;/&gt;&lt;property id=&quot;20307&quot; value=&quot;323&quot;/&gt;&lt;/object&gt;&lt;object type=&quot;3&quot; unique_id=&quot;52752&quot;&gt;&lt;property id=&quot;20148&quot; value=&quot;5&quot;/&gt;&lt;property id=&quot;20300&quot; value=&quot;Slide 24 - &amp;quot; IDI Group Profile Feedback-           Total ESS Group &amp;quot;&quot;/&gt;&lt;property id=&quot;20307&quot; value=&quot;357&quot;/&gt;&lt;/object&gt;&lt;object type=&quot;3&quot; unique_id=&quot;52753&quot;&gt;&lt;property id=&quot;20148&quot; value=&quot;5&quot;/&gt;&lt;property id=&quot;20300&quot; value=&quot;Slide 49 - &amp;quot;Regional ESS IDI Feedback Reports&amp;quot;&quot;/&gt;&lt;property id=&quot;20307&quot; value=&quot;373&quot;/&gt;&lt;/object&gt;&lt;object type=&quot;3&quot; unique_id=&quot;52754&quot;&gt;&lt;property id=&quot;20148&quot; value=&quot;5&quot;/&gt;&lt;property id=&quot;20300&quot; value=&quot;Slide 50 - &amp;quot; IDI Group Profile Feedback- North Central Region &amp;quot;&quot;/&gt;&lt;property id=&quot;20307&quot; value=&quot;369&quot;/&gt;&lt;/object&gt;&lt;object type=&quot;3&quot; unique_id=&quot;52755&quot;&gt;&lt;property id=&quot;20148&quot; value=&quot;5&quot;/&gt;&lt;property id=&quot;20300&quot; value=&quot;Slide 51 - &amp;quot; IDI Group Profile Feedback- North Central Region &amp;quot;&quot;/&gt;&lt;property id=&quot;20307&quot; value=&quot;359&quot;/&gt;&lt;/object&gt;&lt;object type=&quot;3&quot; unique_id=&quot;52756&quot;&gt;&lt;property id=&quot;20148&quot; value=&quot;5&quot;/&gt;&lt;property id=&quot;20300&quot; value=&quot;Slide 52 - &amp;quot; IDI Group Profile Feedback-  ARD Region &amp;quot;&quot;/&gt;&lt;property id=&quot;20307&quot; value=&quot;380&quot;/&gt;&lt;/object&gt;&lt;object type=&quot;3&quot; unique_id=&quot;52757&quot;&gt;&lt;property id=&quot;20148&quot; value=&quot;5&quot;/&gt;&lt;property id=&quot;20300&quot; value=&quot;Slide 53 - &amp;quot; IDI Group Profile Feedback-  ARD Region &amp;quot;&quot;/&gt;&lt;property id=&quot;20307&quot; value=&quot;361&quot;/&gt;&lt;/object&gt;&lt;object type=&quot;3&quot; unique_id=&quot;52758&quot;&gt;&lt;property id=&quot;20148&quot; value=&quot;5&quot;/&gt;&lt;property id=&quot;20300&quot; value=&quot;Slide 54 - &amp;quot; IDI Group Profile Feedback- Southern Region &amp;quot;&quot;/&gt;&lt;property id=&quot;20307&quot; value=&quot;362&quot;/&gt;&lt;/object&gt;&lt;object type=&quot;3&quot; unique_id=&quot;52759&quot;&gt;&lt;property id=&quot;20148&quot; value=&quot;5&quot;/&gt;&lt;property id=&quot;20300&quot; value=&quot;Slide 55 - &amp;quot; IDI Group Profile Feedback-  Southern Region &amp;quot;&quot;/&gt;&lt;property id=&quot;20307&quot; value=&quot;371&quot;/&gt;&lt;/object&gt;&lt;object type=&quot;3&quot; unique_id=&quot;52760&quot;&gt;&lt;property id=&quot;20148&quot; value=&quot;5&quot;/&gt;&lt;property id=&quot;20300&quot; value=&quot;Slide 56 - &amp;quot; IDI Group Profile Feedback-       Western Region &amp;quot;&quot;/&gt;&lt;property id=&quot;20307&quot; value=&quot;364&quot;/&gt;&lt;/object&gt;&lt;object type=&quot;3&quot; unique_id=&quot;52761&quot;&gt;&lt;property id=&quot;20148&quot; value=&quot;5&quot;/&gt;&lt;property id=&quot;20300&quot; value=&quot;Slide 57 - &amp;quot;IDI Group Profile Feedback-       Western Region&amp;quot;&quot;/&gt;&lt;property id=&quot;20307&quot; value=&quot;365&quot;/&gt;&lt;/object&gt;&lt;object type=&quot;3&quot; unique_id=&quot;52762&quot;&gt;&lt;property id=&quot;20148&quot; value=&quot;5&quot;/&gt;&lt;property id=&quot;20300&quot; value=&quot;Slide 58 - &amp;quot;Summary of Overall Group Results&amp;quot;&quot;/&gt;&lt;property id=&quot;20307&quot; value=&quot;366&quot;/&gt;&lt;/object&gt;&lt;object type=&quot;3&quot; unique_id=&quot;52763&quot;&gt;&lt;property id=&quot;20148&quot; value=&quot;5&quot;/&gt;&lt;property id=&quot;20300&quot; value=&quot;Slide 60 - &amp;quot;Remember&amp;quot;&quot;/&gt;&lt;property id=&quot;20307&quot; value=&quot;381&quot;/&gt;&lt;/object&gt;&lt;object type=&quot;3&quot; unique_id=&quot;52899&quot;&gt;&lt;property id=&quot;20148&quot; value=&quot;5&quot;/&gt;&lt;property id=&quot;20300&quot; value=&quot;Slide 59 - &amp;quot;Intercultural Development Continuum&amp;quot;&quot;/&gt;&lt;property id=&quot;20307&quot; value=&quot;382&quot;/&gt;&lt;/object&gt;&lt;/object&gt;&lt;object type=&quot;8&quot; unique_id=&quot;52751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DivCon">
      <a:dk1>
        <a:sysClr val="windowText" lastClr="000000"/>
      </a:dk1>
      <a:lt1>
        <a:sysClr val="window" lastClr="FFFFFF"/>
      </a:lt1>
      <a:dk2>
        <a:srgbClr val="050767"/>
      </a:dk2>
      <a:lt2>
        <a:srgbClr val="DEDEDE"/>
      </a:lt2>
      <a:accent1>
        <a:srgbClr val="FFFF00"/>
      </a:accent1>
      <a:accent2>
        <a:srgbClr val="099123"/>
      </a:accent2>
      <a:accent3>
        <a:srgbClr val="FF0000"/>
      </a:accent3>
      <a:accent4>
        <a:srgbClr val="623216"/>
      </a:accent4>
      <a:accent5>
        <a:srgbClr val="000000"/>
      </a:accent5>
      <a:accent6>
        <a:srgbClr val="FFFF00"/>
      </a:accent6>
      <a:hlink>
        <a:srgbClr val="099123"/>
      </a:hlink>
      <a:folHlink>
        <a:srgbClr val="FFFF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12549</TotalTime>
  <Words>1894</Words>
  <Application>Microsoft Office PowerPoint</Application>
  <PresentationFormat>On-screen Show (4:3)</PresentationFormat>
  <Paragraphs>367</Paragraphs>
  <Slides>60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ＭＳ Ｐゴシック</vt:lpstr>
      <vt:lpstr>Arial</vt:lpstr>
      <vt:lpstr>Arial Black</vt:lpstr>
      <vt:lpstr>Calibri</vt:lpstr>
      <vt:lpstr>Georgia</vt:lpstr>
      <vt:lpstr>Times New Roman</vt:lpstr>
      <vt:lpstr>Trebuchet MS</vt:lpstr>
      <vt:lpstr>Tw Cen MT</vt:lpstr>
      <vt:lpstr>Wingdings</vt:lpstr>
      <vt:lpstr>Wingdings 2</vt:lpstr>
      <vt:lpstr>Wingdings 3</vt:lpstr>
      <vt:lpstr>Urban</vt:lpstr>
      <vt:lpstr>Office Theme</vt:lpstr>
      <vt:lpstr>Moving from Diversity to Inclusion: A Developmental Process</vt:lpstr>
      <vt:lpstr>Ground Rules for Discussion</vt:lpstr>
      <vt:lpstr>Diversity is:</vt:lpstr>
      <vt:lpstr>Diversity is….</vt:lpstr>
      <vt:lpstr>Diversity</vt:lpstr>
      <vt:lpstr>Why is Diversity Important</vt:lpstr>
      <vt:lpstr>PowerPoint Presentation</vt:lpstr>
      <vt:lpstr>Moving from Diversity to Inclusion</vt:lpstr>
      <vt:lpstr>Dimensions of Diversity</vt:lpstr>
      <vt:lpstr>Dimensions of Diversity</vt:lpstr>
      <vt:lpstr>Key Concepts</vt:lpstr>
      <vt:lpstr>Intercultural Competence is Imperative</vt:lpstr>
      <vt:lpstr>Intercultural Transformation</vt:lpstr>
      <vt:lpstr>Changing Cultural Landscape</vt:lpstr>
      <vt:lpstr>Diversity Facts</vt:lpstr>
      <vt:lpstr>Stepping Outside of Ourselves</vt:lpstr>
      <vt:lpstr>Learning Zone</vt:lpstr>
      <vt:lpstr>Perspective Shifting</vt:lpstr>
      <vt:lpstr>PowerPoint Presentation</vt:lpstr>
      <vt:lpstr>“What do you see?”</vt:lpstr>
      <vt:lpstr>The Danger of a Single Perspective</vt:lpstr>
      <vt:lpstr>Intercultural Development Continuum: Primary Orientations </vt:lpstr>
      <vt:lpstr> IDI Group Profile Feedback-           Total ESS Group </vt:lpstr>
      <vt:lpstr> IDI Group Profile Feedback- Total ESS Group </vt:lpstr>
      <vt:lpstr>Percent of Resolution</vt:lpstr>
      <vt:lpstr>Denial</vt:lpstr>
      <vt:lpstr>Denial of Difference or Diversity</vt:lpstr>
      <vt:lpstr>Denial: Developmental Task</vt:lpstr>
      <vt:lpstr>Denial: Appropriate Skills</vt:lpstr>
      <vt:lpstr>Polarization</vt:lpstr>
      <vt:lpstr>Polarization: Defense</vt:lpstr>
      <vt:lpstr>Polarization: Avoidance</vt:lpstr>
      <vt:lpstr>Polarization: Developmental Task</vt:lpstr>
      <vt:lpstr>Polarization: Appropriate Skills </vt:lpstr>
      <vt:lpstr>Minimization</vt:lpstr>
      <vt:lpstr>Minimization of Difference or Diversity</vt:lpstr>
      <vt:lpstr>Minimization: Developmental Task</vt:lpstr>
      <vt:lpstr>Minimization: Appropriate Skills</vt:lpstr>
      <vt:lpstr>Acceptance</vt:lpstr>
      <vt:lpstr>Acceptance of Difference or Diversity </vt:lpstr>
      <vt:lpstr>Acceptance: Developmental Task</vt:lpstr>
      <vt:lpstr>Acceptance: Appropriate Skills</vt:lpstr>
      <vt:lpstr>Adaptation</vt:lpstr>
      <vt:lpstr>Adaptation to Difference and Diversity</vt:lpstr>
      <vt:lpstr>Adaptation Developmental Task</vt:lpstr>
      <vt:lpstr>Adaptation: Appropriate Skills</vt:lpstr>
      <vt:lpstr>Mindset Summary</vt:lpstr>
      <vt:lpstr>Regional ESS IDI Feedback Reports</vt:lpstr>
      <vt:lpstr> IDI Group Profile Feedback- North Central Region </vt:lpstr>
      <vt:lpstr> IDI Group Profile Feedback- North Central Region </vt:lpstr>
      <vt:lpstr> IDI Group Profile Feedback-  ARD Region </vt:lpstr>
      <vt:lpstr> IDI Group Profile Feedback-  ARD Region </vt:lpstr>
      <vt:lpstr> IDI Group Profile Feedback- Southern Region </vt:lpstr>
      <vt:lpstr> IDI Group Profile Feedback-  Southern Region </vt:lpstr>
      <vt:lpstr> IDI Group Profile Feedback-       Western Region </vt:lpstr>
      <vt:lpstr>IDI Group Profile Feedback-       Western Region</vt:lpstr>
      <vt:lpstr>Summary of Overall Group Results</vt:lpstr>
      <vt:lpstr>Intercultural Development Continuum</vt:lpstr>
      <vt:lpstr>Remember</vt:lpstr>
      <vt:lpstr>What’s next for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Consciousness  Chapter 1</dc:title>
  <dc:creator>pat</dc:creator>
  <cp:lastModifiedBy>Morris, Pamala V.</cp:lastModifiedBy>
  <cp:revision>153</cp:revision>
  <cp:lastPrinted>2017-01-20T16:30:19Z</cp:lastPrinted>
  <dcterms:created xsi:type="dcterms:W3CDTF">2008-07-08T18:17:22Z</dcterms:created>
  <dcterms:modified xsi:type="dcterms:W3CDTF">2017-09-25T15:24:19Z</dcterms:modified>
</cp:coreProperties>
</file>