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3" r:id="rId1"/>
  </p:sldMasterIdLst>
  <p:notesMasterIdLst>
    <p:notesMasterId r:id="rId24"/>
  </p:notesMasterIdLst>
  <p:handoutMasterIdLst>
    <p:handoutMasterId r:id="rId25"/>
  </p:handoutMasterIdLst>
  <p:sldIdLst>
    <p:sldId id="278" r:id="rId2"/>
    <p:sldId id="339" r:id="rId3"/>
    <p:sldId id="340" r:id="rId4"/>
    <p:sldId id="341" r:id="rId5"/>
    <p:sldId id="342" r:id="rId6"/>
    <p:sldId id="343" r:id="rId7"/>
    <p:sldId id="344" r:id="rId8"/>
    <p:sldId id="345" r:id="rId9"/>
    <p:sldId id="346" r:id="rId10"/>
    <p:sldId id="305" r:id="rId11"/>
    <p:sldId id="284" r:id="rId12"/>
    <p:sldId id="285" r:id="rId13"/>
    <p:sldId id="287" r:id="rId14"/>
    <p:sldId id="290" r:id="rId15"/>
    <p:sldId id="292" r:id="rId16"/>
    <p:sldId id="293" r:id="rId17"/>
    <p:sldId id="294" r:id="rId18"/>
    <p:sldId id="308" r:id="rId19"/>
    <p:sldId id="309" r:id="rId20"/>
    <p:sldId id="335" r:id="rId21"/>
    <p:sldId id="306" r:id="rId22"/>
    <p:sldId id="347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9CB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/>
    <p:restoredTop sz="94669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8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8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8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8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31DC099-0BA3-8349-87AB-001E9BBEE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44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328DF-7C10-E543-8049-AEC9DFB882FF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9A720-45C3-DC44-852D-69FA97FDA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82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THE FLOOD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1A4F-6526-4841-AD34-5A52652BBD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38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Automatically classify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high resolution RS images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aid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damage assessment during natural disaster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emergencies using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TensorFlow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364E7-A5A5-4DF5-B6A1-B237DFAD3E1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07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ennStateSealEmboss.png"/>
          <p:cNvPicPr>
            <a:picLocks noChangeAspect="1"/>
          </p:cNvPicPr>
          <p:nvPr/>
        </p:nvPicPr>
        <p:blipFill>
          <a:blip r:embed="rId2"/>
          <a:srcRect l="7745" b="6779"/>
          <a:stretch>
            <a:fillRect/>
          </a:stretch>
        </p:blipFill>
        <p:spPr bwMode="auto">
          <a:xfrm>
            <a:off x="0" y="2667000"/>
            <a:ext cx="42052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>
            <a:off x="457200" y="1905000"/>
            <a:ext cx="8153400" cy="1588"/>
          </a:xfrm>
          <a:prstGeom prst="line">
            <a:avLst/>
          </a:prstGeom>
          <a:ln w="508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971800" y="1981200"/>
            <a:ext cx="56388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b="1" baseline="30000" dirty="0">
                <a:latin typeface="+mn-lt"/>
                <a:ea typeface="+mn-ea"/>
                <a:cs typeface="+mn-cs"/>
              </a:rPr>
              <a:t>Guido Cervone</a:t>
            </a:r>
          </a:p>
          <a:p>
            <a:pPr algn="r">
              <a:defRPr/>
            </a:pPr>
            <a:r>
              <a:rPr lang="en-US" baseline="30000" dirty="0" err="1">
                <a:latin typeface="+mn-lt"/>
                <a:ea typeface="+mn-ea"/>
                <a:cs typeface="+mn-cs"/>
              </a:rPr>
              <a:t>cervone</a:t>
            </a:r>
            <a:r>
              <a:rPr lang="en-US" baseline="30000" dirty="0" err="1" smtClean="0">
                <a:latin typeface="+mn-lt"/>
                <a:ea typeface="+mn-ea"/>
                <a:cs typeface="+mn-cs"/>
              </a:rPr>
              <a:t>@psu.edu</a:t>
            </a:r>
            <a:endParaRPr lang="en-US" baseline="30000" dirty="0">
              <a:latin typeface="+mn-lt"/>
              <a:ea typeface="+mn-ea"/>
              <a:cs typeface="+mn-cs"/>
            </a:endParaRPr>
          </a:p>
          <a:p>
            <a:pPr algn="r">
              <a:defRPr/>
            </a:pPr>
            <a:endParaRPr lang="en-US" baseline="30000" dirty="0" smtClean="0">
              <a:latin typeface="+mn-lt"/>
              <a:ea typeface="+mn-ea"/>
              <a:cs typeface="+mn-cs"/>
            </a:endParaRPr>
          </a:p>
          <a:p>
            <a:pPr algn="r">
              <a:defRPr/>
            </a:pPr>
            <a:r>
              <a:rPr lang="en-US" baseline="30000" dirty="0" smtClean="0">
                <a:latin typeface="+mn-lt"/>
                <a:ea typeface="+mn-ea"/>
                <a:cs typeface="+mn-cs"/>
              </a:rPr>
              <a:t>Associate Director</a:t>
            </a:r>
            <a:br>
              <a:rPr lang="en-US" baseline="30000" dirty="0" smtClean="0">
                <a:latin typeface="+mn-lt"/>
                <a:ea typeface="+mn-ea"/>
                <a:cs typeface="+mn-cs"/>
              </a:rPr>
            </a:br>
            <a:r>
              <a:rPr lang="en-US" baseline="30000" dirty="0" smtClean="0">
                <a:latin typeface="+mn-lt"/>
                <a:ea typeface="+mn-ea"/>
                <a:cs typeface="+mn-cs"/>
              </a:rPr>
              <a:t>Institute for </a:t>
            </a:r>
            <a:r>
              <a:rPr lang="en-US" baseline="30000" dirty="0" err="1" smtClean="0">
                <a:latin typeface="+mn-lt"/>
                <a:ea typeface="+mn-ea"/>
                <a:cs typeface="+mn-cs"/>
              </a:rPr>
              <a:t>CyberScience</a:t>
            </a:r>
            <a:endParaRPr lang="en-US" baseline="30000" dirty="0" smtClean="0">
              <a:latin typeface="+mn-lt"/>
              <a:ea typeface="+mn-ea"/>
              <a:cs typeface="+mn-cs"/>
            </a:endParaRPr>
          </a:p>
          <a:p>
            <a:pPr algn="r">
              <a:defRPr/>
            </a:pPr>
            <a:r>
              <a:rPr lang="en-US" baseline="30000" dirty="0" smtClean="0">
                <a:latin typeface="+mn-lt"/>
                <a:ea typeface="+mn-ea"/>
                <a:cs typeface="+mn-cs"/>
              </a:rPr>
              <a:t/>
            </a:r>
            <a:br>
              <a:rPr lang="en-US" baseline="30000" dirty="0" smtClean="0">
                <a:latin typeface="+mn-lt"/>
                <a:ea typeface="+mn-ea"/>
                <a:cs typeface="+mn-cs"/>
              </a:rPr>
            </a:br>
            <a:r>
              <a:rPr lang="en-US" baseline="30000" dirty="0" smtClean="0">
                <a:latin typeface="+mn-lt"/>
                <a:ea typeface="+mn-ea"/>
                <a:cs typeface="+mn-cs"/>
              </a:rPr>
              <a:t>Director</a:t>
            </a:r>
            <a:br>
              <a:rPr lang="en-US" baseline="30000" dirty="0" smtClean="0">
                <a:latin typeface="+mn-lt"/>
                <a:ea typeface="+mn-ea"/>
                <a:cs typeface="+mn-cs"/>
              </a:rPr>
            </a:br>
            <a:r>
              <a:rPr lang="en-US" baseline="30000" dirty="0" err="1" smtClean="0">
                <a:latin typeface="+mn-lt"/>
                <a:ea typeface="+mn-ea"/>
                <a:cs typeface="+mn-cs"/>
              </a:rPr>
              <a:t>Geoinformatics</a:t>
            </a:r>
            <a:r>
              <a:rPr lang="en-US" baseline="30000" dirty="0" smtClean="0">
                <a:latin typeface="+mn-lt"/>
                <a:ea typeface="+mn-ea"/>
                <a:cs typeface="+mn-cs"/>
              </a:rPr>
              <a:t> and Earth Observation Laboratory</a:t>
            </a:r>
          </a:p>
          <a:p>
            <a:pPr algn="r">
              <a:defRPr/>
            </a:pPr>
            <a:endParaRPr lang="en-US" baseline="30000" dirty="0" smtClean="0">
              <a:latin typeface="+mn-lt"/>
              <a:ea typeface="+mn-ea"/>
              <a:cs typeface="+mn-cs"/>
            </a:endParaRPr>
          </a:p>
          <a:p>
            <a:pPr algn="r">
              <a:defRPr/>
            </a:pPr>
            <a:r>
              <a:rPr lang="en-US" baseline="30000" dirty="0" smtClean="0">
                <a:latin typeface="+mn-lt"/>
                <a:ea typeface="+mn-ea"/>
                <a:cs typeface="+mn-cs"/>
              </a:rPr>
              <a:t>Associate Professor </a:t>
            </a:r>
          </a:p>
          <a:p>
            <a:pPr algn="r">
              <a:defRPr/>
            </a:pPr>
            <a:r>
              <a:rPr lang="en-US" baseline="30000" dirty="0" smtClean="0">
                <a:latin typeface="+mn-lt"/>
                <a:ea typeface="+mn-ea"/>
                <a:cs typeface="+mn-cs"/>
              </a:rPr>
              <a:t>Dept. </a:t>
            </a:r>
            <a:r>
              <a:rPr lang="en-US" baseline="30000" dirty="0">
                <a:latin typeface="+mn-lt"/>
                <a:ea typeface="+mn-ea"/>
                <a:cs typeface="+mn-cs"/>
              </a:rPr>
              <a:t>of Geography and Institute for </a:t>
            </a:r>
            <a:r>
              <a:rPr lang="en-US" baseline="30000" dirty="0" err="1">
                <a:latin typeface="+mn-lt"/>
                <a:ea typeface="+mn-ea"/>
                <a:cs typeface="+mn-cs"/>
              </a:rPr>
              <a:t>CyberScience</a:t>
            </a:r>
            <a:r>
              <a:rPr lang="en-US" baseline="30000" dirty="0">
                <a:latin typeface="+mn-lt"/>
                <a:ea typeface="+mn-ea"/>
                <a:cs typeface="+mn-cs"/>
              </a:rPr>
              <a:t> </a:t>
            </a:r>
          </a:p>
          <a:p>
            <a:pPr algn="r">
              <a:defRPr/>
            </a:pPr>
            <a:r>
              <a:rPr lang="en-US" baseline="30000" dirty="0" smtClean="0">
                <a:latin typeface="+mn-lt"/>
                <a:ea typeface="+mn-ea"/>
                <a:cs typeface="+mn-cs"/>
              </a:rPr>
              <a:t>The </a:t>
            </a:r>
            <a:r>
              <a:rPr lang="en-US" baseline="30000" dirty="0">
                <a:latin typeface="+mn-lt"/>
                <a:ea typeface="+mn-ea"/>
                <a:cs typeface="+mn-cs"/>
              </a:rPr>
              <a:t>Pennsylvania State University</a:t>
            </a:r>
          </a:p>
          <a:p>
            <a:pPr algn="r">
              <a:defRPr/>
            </a:pPr>
            <a:endParaRPr lang="en-US" baseline="30000" dirty="0">
              <a:latin typeface="+mn-lt"/>
              <a:ea typeface="+mn-ea"/>
              <a:cs typeface="+mn-cs"/>
            </a:endParaRPr>
          </a:p>
          <a:p>
            <a:pPr algn="r">
              <a:defRPr/>
            </a:pPr>
            <a:endParaRPr lang="en-US" baseline="30000" dirty="0">
              <a:latin typeface="+mn-lt"/>
              <a:ea typeface="+mn-ea"/>
              <a:cs typeface="+mn-cs"/>
            </a:endParaRPr>
          </a:p>
          <a:p>
            <a:pPr algn="r">
              <a:defRPr/>
            </a:pPr>
            <a:endParaRPr lang="en-US" baseline="30000" dirty="0" smtClean="0">
              <a:latin typeface="+mn-lt"/>
              <a:ea typeface="+mn-ea"/>
              <a:cs typeface="+mn-cs"/>
            </a:endParaRPr>
          </a:p>
          <a:p>
            <a:pPr algn="r">
              <a:defRPr/>
            </a:pPr>
            <a:endParaRPr lang="en-US" baseline="30000" dirty="0" smtClean="0">
              <a:latin typeface="+mn-lt"/>
              <a:ea typeface="+mn-ea"/>
              <a:cs typeface="+mn-cs"/>
            </a:endParaRPr>
          </a:p>
          <a:p>
            <a:pPr algn="r">
              <a:defRPr/>
            </a:pPr>
            <a:r>
              <a:rPr lang="en-US" baseline="30000" dirty="0" smtClean="0">
                <a:latin typeface="+mn-lt"/>
                <a:ea typeface="+mn-ea"/>
                <a:cs typeface="+mn-cs"/>
              </a:rPr>
              <a:t>Affiliate Scientist</a:t>
            </a:r>
          </a:p>
          <a:p>
            <a:pPr algn="r">
              <a:defRPr/>
            </a:pPr>
            <a:r>
              <a:rPr lang="en-US" baseline="30000" dirty="0" smtClean="0">
                <a:latin typeface="+mn-lt"/>
                <a:ea typeface="+mn-ea"/>
                <a:cs typeface="+mn-cs"/>
              </a:rPr>
              <a:t>Research </a:t>
            </a:r>
            <a:r>
              <a:rPr lang="en-US" baseline="30000" dirty="0">
                <a:latin typeface="+mn-lt"/>
                <a:ea typeface="+mn-ea"/>
                <a:cs typeface="+mn-cs"/>
              </a:rPr>
              <a:t>Application Laboratory </a:t>
            </a:r>
          </a:p>
          <a:p>
            <a:pPr algn="r">
              <a:defRPr/>
            </a:pPr>
            <a:r>
              <a:rPr lang="en-US" baseline="30000" dirty="0">
                <a:latin typeface="+mn-lt"/>
                <a:ea typeface="+mn-ea"/>
                <a:cs typeface="+mn-cs"/>
              </a:rPr>
              <a:t>National Center for Atmospheric Research</a:t>
            </a:r>
            <a:endParaRPr lang="en-US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4" descr="NCA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5334000"/>
            <a:ext cx="14890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924800" cy="685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914400"/>
            <a:ext cx="65532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762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>
              <a:defRPr sz="4000" b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638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352800" y="6645275"/>
            <a:ext cx="3505200" cy="1365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0400" y="6629400"/>
            <a:ext cx="2133600" cy="1365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C6DBEA7-4CB2-C546-9E18-4021D8543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r="34204"/>
          <a:stretch/>
        </p:blipFill>
        <p:spPr>
          <a:xfrm>
            <a:off x="7772400" y="59944"/>
            <a:ext cx="1371600" cy="7782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762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>
              <a:defRPr sz="4000" b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FED1D8E-4417-5F4C-9300-B72FA43E8811}" type="datetime1">
              <a:rPr lang="en-US"/>
              <a:pPr>
                <a:defRPr/>
              </a:pPr>
              <a:t>9/26/2017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8F801ED-8734-FA4A-866F-6B41DC9196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34204"/>
          <a:stretch/>
        </p:blipFill>
        <p:spPr>
          <a:xfrm>
            <a:off x="7772400" y="59944"/>
            <a:ext cx="1371600" cy="7782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762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394186F-29AB-7C48-8CF3-6E695E2C5151}" type="datetime1">
              <a:rPr lang="en-US"/>
              <a:pPr>
                <a:defRPr/>
              </a:pPr>
              <a:t>9/26/2017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C8F13FF-44E3-0848-8660-BB577A973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r="34204"/>
          <a:stretch/>
        </p:blipFill>
        <p:spPr>
          <a:xfrm>
            <a:off x="7772400" y="59944"/>
            <a:ext cx="1371600" cy="7782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762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>
              <a:defRPr sz="4000" b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F5297AA-F2E7-2745-856E-9F9C6F67E19A}" type="datetime1">
              <a:rPr lang="en-US"/>
              <a:pPr>
                <a:defRPr/>
              </a:pPr>
              <a:t>9/26/2017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C37E5AA-5DBD-F849-B3D4-C98D5D8C8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r="34204"/>
          <a:stretch/>
        </p:blipFill>
        <p:spPr>
          <a:xfrm>
            <a:off x="7772400" y="59944"/>
            <a:ext cx="1371600" cy="77825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3200" kern="1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28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4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www.instagram.com/p/3XtoqIPL5n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924800" cy="685800"/>
          </a:xfrm>
        </p:spPr>
        <p:txBody>
          <a:bodyPr/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Fusing Social Media and Remote Sensing: A Big Data Challenge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11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Fusion for Hazard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Augment satellite observation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Revisit time</a:t>
            </a:r>
          </a:p>
          <a:p>
            <a:r>
              <a:rPr lang="en-US" dirty="0" smtClean="0"/>
              <a:t>Atmospheric opacity</a:t>
            </a:r>
          </a:p>
          <a:p>
            <a:r>
              <a:rPr lang="en-US" dirty="0" smtClean="0"/>
              <a:t>Very computation intensive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52599"/>
            <a:ext cx="4114800" cy="267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for Cloud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Elasticity:  </a:t>
            </a:r>
            <a:r>
              <a:rPr lang="en-US" dirty="0" smtClean="0"/>
              <a:t>Resources can be allocated depending on requirements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Flexibility: </a:t>
            </a:r>
            <a:r>
              <a:rPr lang="en-US" dirty="0" smtClean="0"/>
              <a:t>Can address different hazards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Resiliency:  </a:t>
            </a:r>
            <a:r>
              <a:rPr lang="en-US" dirty="0" smtClean="0"/>
              <a:t>Computation can be distributed on different geographical locations unaffected by hazards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Transparency: </a:t>
            </a:r>
            <a:r>
              <a:rPr lang="en-US" dirty="0" smtClean="0"/>
              <a:t>End user is unaware of which resources are allocated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High Performance: </a:t>
            </a:r>
            <a:r>
              <a:rPr lang="en-US" dirty="0" smtClean="0"/>
              <a:t>Many more cores than available on a single desktop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77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0345400" y="6477000"/>
            <a:ext cx="6991679" cy="4876800"/>
            <a:chOff x="20345400" y="6477000"/>
            <a:chExt cx="6991679" cy="4876800"/>
          </a:xfrm>
        </p:grpSpPr>
        <p:pic>
          <p:nvPicPr>
            <p:cNvPr id="8" name="Picture 7" descr="RHistCA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5400" y="6477000"/>
              <a:ext cx="6991679" cy="48768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650450" y="6985000"/>
              <a:ext cx="46874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1853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095855" y="7132479"/>
              <a:ext cx="46874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1788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426304" y="8741714"/>
              <a:ext cx="46874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1020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525104" y="9135414"/>
              <a:ext cx="46874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834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963004" y="9395764"/>
              <a:ext cx="46874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705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755600" y="10337800"/>
              <a:ext cx="46874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110</a:t>
              </a:r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201004" y="10399064"/>
              <a:ext cx="46874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82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870554" y="10456214"/>
              <a:ext cx="46874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52</a:t>
              </a:r>
              <a:endParaRPr lang="en-US" sz="16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0497800" y="6629400"/>
            <a:ext cx="6991679" cy="4876800"/>
            <a:chOff x="20345400" y="6477000"/>
            <a:chExt cx="6991679" cy="4876800"/>
          </a:xfrm>
        </p:grpSpPr>
        <p:pic>
          <p:nvPicPr>
            <p:cNvPr id="19" name="Picture 18" descr="RHistCA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5400" y="6477000"/>
              <a:ext cx="6991679" cy="48768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2650450" y="6985000"/>
              <a:ext cx="46874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1853</a:t>
              </a:r>
              <a:endParaRPr lang="en-US" sz="1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095855" y="7132479"/>
              <a:ext cx="46874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1788</a:t>
              </a:r>
              <a:endParaRPr lang="en-US" sz="16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426304" y="8741714"/>
              <a:ext cx="46874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1020</a:t>
              </a:r>
              <a:endParaRPr lang="en-US" sz="16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525104" y="9135414"/>
              <a:ext cx="46874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834</a:t>
              </a:r>
              <a:endParaRPr lang="en-US" sz="16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4963004" y="9395764"/>
              <a:ext cx="46874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705</a:t>
              </a:r>
              <a:endParaRPr lang="en-US" sz="16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5755600" y="10337800"/>
              <a:ext cx="46874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110</a:t>
              </a:r>
              <a:endParaRPr lang="en-US" sz="16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201004" y="10399064"/>
              <a:ext cx="46874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82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870554" y="10456214"/>
              <a:ext cx="46874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52</a:t>
              </a:r>
              <a:endParaRPr lang="en-US" sz="1600" dirty="0"/>
            </a:p>
          </p:txBody>
        </p:sp>
      </p:grpSp>
      <p:pic>
        <p:nvPicPr>
          <p:cNvPr id="28" name="Picture 27" descr="RHistC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200" y="6781800"/>
            <a:ext cx="6991679" cy="4876800"/>
          </a:xfrm>
          <a:prstGeom prst="rect">
            <a:avLst/>
          </a:prstGeom>
        </p:spPr>
      </p:pic>
      <p:sp>
        <p:nvSpPr>
          <p:cNvPr id="40" name="Title 39"/>
          <p:cNvSpPr>
            <a:spLocks noGrp="1"/>
          </p:cNvSpPr>
          <p:nvPr>
            <p:ph type="title"/>
          </p:nvPr>
        </p:nvSpPr>
        <p:spPr>
          <a:xfrm>
            <a:off x="924528" y="92123"/>
            <a:ext cx="7467600" cy="762000"/>
          </a:xfrm>
        </p:spPr>
        <p:txBody>
          <a:bodyPr/>
          <a:lstStyle/>
          <a:p>
            <a:r>
              <a:rPr lang="en-US" dirty="0" smtClean="0"/>
              <a:t>Flood Estimation</a:t>
            </a:r>
            <a:endParaRPr lang="en-US" dirty="0"/>
          </a:p>
        </p:txBody>
      </p:sp>
      <p:sp>
        <p:nvSpPr>
          <p:cNvPr id="41" name="Content Placeholder 40"/>
          <p:cNvSpPr>
            <a:spLocks noGrp="1"/>
          </p:cNvSpPr>
          <p:nvPr>
            <p:ph idx="1"/>
          </p:nvPr>
        </p:nvSpPr>
        <p:spPr>
          <a:xfrm>
            <a:off x="304800" y="1388141"/>
            <a:ext cx="8381999" cy="496036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Task satellite data</a:t>
            </a:r>
          </a:p>
          <a:p>
            <a:pPr>
              <a:buFont typeface="Arial"/>
              <a:buChar char="•"/>
            </a:pPr>
            <a:r>
              <a:rPr lang="en-US" dirty="0" smtClean="0"/>
              <a:t>Fuse heterogeneous data sources</a:t>
            </a:r>
          </a:p>
          <a:p>
            <a:pPr>
              <a:buFont typeface="Arial"/>
              <a:buChar char="•"/>
            </a:pPr>
            <a:r>
              <a:rPr lang="en-US" dirty="0" smtClean="0"/>
              <a:t>Damage to transportation infrastructure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20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1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Fusion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6796" t="-558" r="-31491" b="-11845"/>
          <a:stretch/>
        </p:blipFill>
        <p:spPr>
          <a:xfrm>
            <a:off x="228600" y="1046315"/>
            <a:ext cx="8534400" cy="6206795"/>
          </a:xfrm>
        </p:spPr>
      </p:pic>
    </p:spTree>
    <p:extLst>
      <p:ext uri="{BB962C8B-B14F-4D97-AF65-F5344CB8AC3E}">
        <p14:creationId xmlns:p14="http://schemas.microsoft.com/office/powerpoint/2010/main" val="95991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Boulder Damage Assessment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19200"/>
            <a:ext cx="5791200" cy="552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Longmont Damage Assessment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795" y="1066800"/>
            <a:ext cx="516460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2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Longmont Damage Assessment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066800"/>
            <a:ext cx="4743043" cy="572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5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Aerial Image </a:t>
            </a:r>
            <a:r>
              <a:rPr lang="en-US" dirty="0" err="1" smtClean="0"/>
              <a:t>Georectification</a:t>
            </a:r>
            <a:endParaRPr lang="en-US" dirty="0"/>
          </a:p>
        </p:txBody>
      </p:sp>
      <p:pic>
        <p:nvPicPr>
          <p:cNvPr id="5" name="Picture 4" descr="AE00N32_692933W096_6878162015060100000000OL00_GU001002003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695" y="1228679"/>
            <a:ext cx="2467305" cy="2137179"/>
          </a:xfrm>
          <a:prstGeom prst="rect">
            <a:avLst/>
          </a:prstGeom>
        </p:spPr>
      </p:pic>
      <p:pic>
        <p:nvPicPr>
          <p:cNvPr id="6" name="Picture 5" descr="ClassifiedCap2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91" t="1529" r="8799" b="1805"/>
          <a:stretch/>
        </p:blipFill>
        <p:spPr>
          <a:xfrm>
            <a:off x="4209390" y="1228678"/>
            <a:ext cx="2467305" cy="21371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96567" y="40299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453191" y="3588472"/>
            <a:ext cx="3924795" cy="2823518"/>
            <a:chOff x="4004254" y="1062719"/>
            <a:chExt cx="3459169" cy="2567281"/>
          </a:xfrm>
        </p:grpSpPr>
        <p:pic>
          <p:nvPicPr>
            <p:cNvPr id="4" name="Picture 3"/>
            <p:cNvPicPr/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5" b="97097" l="3984" r="899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4254" y="1080894"/>
              <a:ext cx="3459169" cy="2549106"/>
            </a:xfrm>
            <a:prstGeom prst="rect">
              <a:avLst/>
            </a:prstGeom>
          </p:spPr>
        </p:pic>
        <p:sp>
          <p:nvSpPr>
            <p:cNvPr id="9" name="Freeform 8"/>
            <p:cNvSpPr>
              <a:spLocks noChangeAspect="1"/>
            </p:cNvSpPr>
            <p:nvPr/>
          </p:nvSpPr>
          <p:spPr>
            <a:xfrm>
              <a:off x="4146546" y="1062719"/>
              <a:ext cx="3030751" cy="2497252"/>
            </a:xfrm>
            <a:custGeom>
              <a:avLst/>
              <a:gdLst>
                <a:gd name="connsiteX0" fmla="*/ 2340864 w 5266944"/>
                <a:gd name="connsiteY0" fmla="*/ 0 h 5522976"/>
                <a:gd name="connsiteX1" fmla="*/ 3273552 w 5266944"/>
                <a:gd name="connsiteY1" fmla="*/ 36576 h 5522976"/>
                <a:gd name="connsiteX2" fmla="*/ 4279392 w 5266944"/>
                <a:gd name="connsiteY2" fmla="*/ 2980944 h 5522976"/>
                <a:gd name="connsiteX3" fmla="*/ 5266944 w 5266944"/>
                <a:gd name="connsiteY3" fmla="*/ 3364992 h 5522976"/>
                <a:gd name="connsiteX4" fmla="*/ 4626864 w 5266944"/>
                <a:gd name="connsiteY4" fmla="*/ 4005072 h 5522976"/>
                <a:gd name="connsiteX5" fmla="*/ 4754880 w 5266944"/>
                <a:gd name="connsiteY5" fmla="*/ 4334256 h 5522976"/>
                <a:gd name="connsiteX6" fmla="*/ 4315968 w 5266944"/>
                <a:gd name="connsiteY6" fmla="*/ 4352544 h 5522976"/>
                <a:gd name="connsiteX7" fmla="*/ 3273552 w 5266944"/>
                <a:gd name="connsiteY7" fmla="*/ 5522976 h 5522976"/>
                <a:gd name="connsiteX8" fmla="*/ 2414016 w 5266944"/>
                <a:gd name="connsiteY8" fmla="*/ 5138928 h 5522976"/>
                <a:gd name="connsiteX9" fmla="*/ 2487168 w 5266944"/>
                <a:gd name="connsiteY9" fmla="*/ 4645152 h 5522976"/>
                <a:gd name="connsiteX10" fmla="*/ 749808 w 5266944"/>
                <a:gd name="connsiteY10" fmla="*/ 4864608 h 5522976"/>
                <a:gd name="connsiteX11" fmla="*/ 0 w 5266944"/>
                <a:gd name="connsiteY11" fmla="*/ 3675888 h 5522976"/>
                <a:gd name="connsiteX12" fmla="*/ 1152144 w 5266944"/>
                <a:gd name="connsiteY12" fmla="*/ 1865376 h 5522976"/>
                <a:gd name="connsiteX13" fmla="*/ 1188720 w 5266944"/>
                <a:gd name="connsiteY13" fmla="*/ 1243584 h 5522976"/>
                <a:gd name="connsiteX14" fmla="*/ 1481328 w 5266944"/>
                <a:gd name="connsiteY14" fmla="*/ 1371600 h 5522976"/>
                <a:gd name="connsiteX15" fmla="*/ 2340864 w 5266944"/>
                <a:gd name="connsiteY15" fmla="*/ 0 h 552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66944" h="5522976">
                  <a:moveTo>
                    <a:pt x="2340864" y="0"/>
                  </a:moveTo>
                  <a:lnTo>
                    <a:pt x="3273552" y="36576"/>
                  </a:lnTo>
                  <a:lnTo>
                    <a:pt x="4279392" y="2980944"/>
                  </a:lnTo>
                  <a:lnTo>
                    <a:pt x="5266944" y="3364992"/>
                  </a:lnTo>
                  <a:lnTo>
                    <a:pt x="4626864" y="4005072"/>
                  </a:lnTo>
                  <a:lnTo>
                    <a:pt x="4754880" y="4334256"/>
                  </a:lnTo>
                  <a:lnTo>
                    <a:pt x="4315968" y="4352544"/>
                  </a:lnTo>
                  <a:lnTo>
                    <a:pt x="3273552" y="5522976"/>
                  </a:lnTo>
                  <a:lnTo>
                    <a:pt x="2414016" y="5138928"/>
                  </a:lnTo>
                  <a:lnTo>
                    <a:pt x="2487168" y="4645152"/>
                  </a:lnTo>
                  <a:lnTo>
                    <a:pt x="749808" y="4864608"/>
                  </a:lnTo>
                  <a:lnTo>
                    <a:pt x="0" y="3675888"/>
                  </a:lnTo>
                  <a:lnTo>
                    <a:pt x="1152144" y="1865376"/>
                  </a:lnTo>
                  <a:lnTo>
                    <a:pt x="1188720" y="1243584"/>
                  </a:lnTo>
                  <a:lnTo>
                    <a:pt x="1481328" y="1371600"/>
                  </a:lnTo>
                  <a:lnTo>
                    <a:pt x="2340864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3" name="Line Callout 2 (Border and Accent Bar) 12"/>
          <p:cNvSpPr/>
          <p:nvPr/>
        </p:nvSpPr>
        <p:spPr>
          <a:xfrm>
            <a:off x="2564567" y="4154664"/>
            <a:ext cx="4921000" cy="2257325"/>
          </a:xfrm>
          <a:custGeom>
            <a:avLst/>
            <a:gdLst>
              <a:gd name="connsiteX0" fmla="*/ 0 w 1857023"/>
              <a:gd name="connsiteY0" fmla="*/ 0 h 1795875"/>
              <a:gd name="connsiteX1" fmla="*/ 1857023 w 1857023"/>
              <a:gd name="connsiteY1" fmla="*/ 0 h 1795875"/>
              <a:gd name="connsiteX2" fmla="*/ 1857023 w 1857023"/>
              <a:gd name="connsiteY2" fmla="*/ 1795875 h 1795875"/>
              <a:gd name="connsiteX3" fmla="*/ 0 w 1857023"/>
              <a:gd name="connsiteY3" fmla="*/ 1795875 h 1795875"/>
              <a:gd name="connsiteX4" fmla="*/ 0 w 1857023"/>
              <a:gd name="connsiteY4" fmla="*/ 0 h 1795875"/>
              <a:gd name="connsiteX0" fmla="*/ 2069801 w 1857023"/>
              <a:gd name="connsiteY0" fmla="*/ 0 h 1795875"/>
              <a:gd name="connsiteX1" fmla="*/ 2069801 w 1857023"/>
              <a:gd name="connsiteY1" fmla="*/ 1795875 h 1795875"/>
              <a:gd name="connsiteX0" fmla="*/ 2069801 w 1857023"/>
              <a:gd name="connsiteY0" fmla="*/ 866689 h 1795875"/>
              <a:gd name="connsiteX1" fmla="*/ 3527935 w 1857023"/>
              <a:gd name="connsiteY1" fmla="*/ 2257325 h 1795875"/>
              <a:gd name="connsiteX2" fmla="*/ 4921000 w 1857023"/>
              <a:gd name="connsiteY2" fmla="*/ 2075834 h 1795875"/>
              <a:gd name="connsiteX0" fmla="*/ 0 w 4921000"/>
              <a:gd name="connsiteY0" fmla="*/ 1269946 h 3527271"/>
              <a:gd name="connsiteX1" fmla="*/ 843289 w 4921000"/>
              <a:gd name="connsiteY1" fmla="*/ 0 h 3527271"/>
              <a:gd name="connsiteX2" fmla="*/ 1857023 w 4921000"/>
              <a:gd name="connsiteY2" fmla="*/ 3065821 h 3527271"/>
              <a:gd name="connsiteX3" fmla="*/ 0 w 4921000"/>
              <a:gd name="connsiteY3" fmla="*/ 3065821 h 3527271"/>
              <a:gd name="connsiteX4" fmla="*/ 0 w 4921000"/>
              <a:gd name="connsiteY4" fmla="*/ 1269946 h 3527271"/>
              <a:gd name="connsiteX0" fmla="*/ 2069801 w 4921000"/>
              <a:gd name="connsiteY0" fmla="*/ 1269946 h 3527271"/>
              <a:gd name="connsiteX1" fmla="*/ 2069801 w 4921000"/>
              <a:gd name="connsiteY1" fmla="*/ 3065821 h 3527271"/>
              <a:gd name="connsiteX0" fmla="*/ 2069801 w 4921000"/>
              <a:gd name="connsiteY0" fmla="*/ 2136635 h 3527271"/>
              <a:gd name="connsiteX1" fmla="*/ 3527935 w 4921000"/>
              <a:gd name="connsiteY1" fmla="*/ 3527271 h 3527271"/>
              <a:gd name="connsiteX2" fmla="*/ 4921000 w 4921000"/>
              <a:gd name="connsiteY2" fmla="*/ 3345780 h 3527271"/>
              <a:gd name="connsiteX0" fmla="*/ 0 w 4921000"/>
              <a:gd name="connsiteY0" fmla="*/ 897117 h 3154442"/>
              <a:gd name="connsiteX1" fmla="*/ 493725 w 4921000"/>
              <a:gd name="connsiteY1" fmla="*/ 0 h 3154442"/>
              <a:gd name="connsiteX2" fmla="*/ 1857023 w 4921000"/>
              <a:gd name="connsiteY2" fmla="*/ 2692992 h 3154442"/>
              <a:gd name="connsiteX3" fmla="*/ 0 w 4921000"/>
              <a:gd name="connsiteY3" fmla="*/ 2692992 h 3154442"/>
              <a:gd name="connsiteX4" fmla="*/ 0 w 4921000"/>
              <a:gd name="connsiteY4" fmla="*/ 897117 h 3154442"/>
              <a:gd name="connsiteX0" fmla="*/ 2069801 w 4921000"/>
              <a:gd name="connsiteY0" fmla="*/ 897117 h 3154442"/>
              <a:gd name="connsiteX1" fmla="*/ 2069801 w 4921000"/>
              <a:gd name="connsiteY1" fmla="*/ 2692992 h 3154442"/>
              <a:gd name="connsiteX0" fmla="*/ 2069801 w 4921000"/>
              <a:gd name="connsiteY0" fmla="*/ 1763806 h 3154442"/>
              <a:gd name="connsiteX1" fmla="*/ 3527935 w 4921000"/>
              <a:gd name="connsiteY1" fmla="*/ 3154442 h 3154442"/>
              <a:gd name="connsiteX2" fmla="*/ 4921000 w 4921000"/>
              <a:gd name="connsiteY2" fmla="*/ 2972951 h 3154442"/>
              <a:gd name="connsiteX0" fmla="*/ 0 w 4921000"/>
              <a:gd name="connsiteY0" fmla="*/ 0 h 2257325"/>
              <a:gd name="connsiteX1" fmla="*/ 1857023 w 4921000"/>
              <a:gd name="connsiteY1" fmla="*/ 1795875 h 2257325"/>
              <a:gd name="connsiteX2" fmla="*/ 0 w 4921000"/>
              <a:gd name="connsiteY2" fmla="*/ 1795875 h 2257325"/>
              <a:gd name="connsiteX3" fmla="*/ 0 w 4921000"/>
              <a:gd name="connsiteY3" fmla="*/ 0 h 2257325"/>
              <a:gd name="connsiteX0" fmla="*/ 2069801 w 4921000"/>
              <a:gd name="connsiteY0" fmla="*/ 0 h 2257325"/>
              <a:gd name="connsiteX1" fmla="*/ 2069801 w 4921000"/>
              <a:gd name="connsiteY1" fmla="*/ 1795875 h 2257325"/>
              <a:gd name="connsiteX0" fmla="*/ 2069801 w 4921000"/>
              <a:gd name="connsiteY0" fmla="*/ 866689 h 2257325"/>
              <a:gd name="connsiteX1" fmla="*/ 3527935 w 4921000"/>
              <a:gd name="connsiteY1" fmla="*/ 2257325 h 2257325"/>
              <a:gd name="connsiteX2" fmla="*/ 4921000 w 4921000"/>
              <a:gd name="connsiteY2" fmla="*/ 2075834 h 2257325"/>
              <a:gd name="connsiteX0" fmla="*/ 0 w 4921000"/>
              <a:gd name="connsiteY0" fmla="*/ 1795875 h 2257325"/>
              <a:gd name="connsiteX1" fmla="*/ 1857023 w 4921000"/>
              <a:gd name="connsiteY1" fmla="*/ 1795875 h 2257325"/>
              <a:gd name="connsiteX2" fmla="*/ 0 w 4921000"/>
              <a:gd name="connsiteY2" fmla="*/ 1795875 h 2257325"/>
              <a:gd name="connsiteX0" fmla="*/ 2069801 w 4921000"/>
              <a:gd name="connsiteY0" fmla="*/ 0 h 2257325"/>
              <a:gd name="connsiteX1" fmla="*/ 2069801 w 4921000"/>
              <a:gd name="connsiteY1" fmla="*/ 1795875 h 2257325"/>
              <a:gd name="connsiteX0" fmla="*/ 2069801 w 4921000"/>
              <a:gd name="connsiteY0" fmla="*/ 866689 h 2257325"/>
              <a:gd name="connsiteX1" fmla="*/ 3527935 w 4921000"/>
              <a:gd name="connsiteY1" fmla="*/ 2257325 h 2257325"/>
              <a:gd name="connsiteX2" fmla="*/ 4921000 w 4921000"/>
              <a:gd name="connsiteY2" fmla="*/ 2075834 h 22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1000" h="2257325" extrusionOk="0">
                <a:moveTo>
                  <a:pt x="0" y="1795875"/>
                </a:moveTo>
                <a:lnTo>
                  <a:pt x="1857023" y="1795875"/>
                </a:lnTo>
                <a:lnTo>
                  <a:pt x="0" y="1795875"/>
                </a:lnTo>
                <a:close/>
              </a:path>
              <a:path w="4921000" h="2257325" fill="none" extrusionOk="0">
                <a:moveTo>
                  <a:pt x="2069801" y="0"/>
                </a:moveTo>
                <a:close/>
                <a:cubicBezTo>
                  <a:pt x="2069801" y="598625"/>
                  <a:pt x="2069801" y="1197250"/>
                  <a:pt x="2069801" y="1795875"/>
                </a:cubicBezTo>
              </a:path>
              <a:path w="4921000" h="2257325" fill="none" extrusionOk="0">
                <a:moveTo>
                  <a:pt x="2069801" y="866689"/>
                </a:moveTo>
                <a:lnTo>
                  <a:pt x="3527935" y="2257325"/>
                </a:lnTo>
                <a:lnTo>
                  <a:pt x="4921000" y="2075834"/>
                </a:lnTo>
              </a:path>
            </a:pathLst>
          </a:cu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Untitled copy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52" y="3100760"/>
            <a:ext cx="4461289" cy="371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0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TX Luna Vista Golf Course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7739" y="1115419"/>
            <a:ext cx="4433861" cy="34529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878" y="3061416"/>
            <a:ext cx="4433861" cy="34736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247" y="6467582"/>
            <a:ext cx="4289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https://www.instagram.com/p/3XtoqIPL5n/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252579"/>
            <a:ext cx="43341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“This is what Luna Vista golf course looks like right now. #Trinity #</a:t>
            </a:r>
            <a:r>
              <a:rPr lang="en-US" dirty="0" err="1" smtClean="0"/>
              <a:t>dallasfloods</a:t>
            </a:r>
            <a:r>
              <a:rPr lang="en-US" dirty="0" smtClean="0"/>
              <a:t> @ Luna https://t.co/G87IaZ2oDR”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680" y="5006340"/>
            <a:ext cx="1470660" cy="14706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3780" y="5006340"/>
            <a:ext cx="1470660" cy="14706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715000" y="4921835"/>
            <a:ext cx="3215640" cy="1646605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715000" y="2659380"/>
            <a:ext cx="1112520" cy="2262455"/>
          </a:xfrm>
          <a:prstGeom prst="line">
            <a:avLst/>
          </a:prstGeom>
          <a:ln w="9525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827520" y="2659380"/>
            <a:ext cx="2110740" cy="2262455"/>
          </a:xfrm>
          <a:prstGeom prst="line">
            <a:avLst/>
          </a:prstGeom>
          <a:ln w="9525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4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257800"/>
          </a:xfrm>
        </p:spPr>
        <p:txBody>
          <a:bodyPr/>
          <a:lstStyle/>
          <a:p>
            <a:r>
              <a:rPr lang="en-US" dirty="0"/>
              <a:t>“From the dawn of civilization to 2003 we collected 5 </a:t>
            </a:r>
            <a:r>
              <a:rPr lang="en-US" dirty="0" err="1"/>
              <a:t>hexabyte</a:t>
            </a:r>
            <a:r>
              <a:rPr lang="en-US" dirty="0"/>
              <a:t> of data (Eric </a:t>
            </a:r>
            <a:r>
              <a:rPr lang="en-US" dirty="0" smtClean="0"/>
              <a:t>Schmidt)”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We </a:t>
            </a:r>
            <a:r>
              <a:rPr lang="en-US" dirty="0"/>
              <a:t>now collect as much information in two days </a:t>
            </a:r>
          </a:p>
          <a:p>
            <a:endParaRPr lang="en-US" dirty="0" smtClean="0"/>
          </a:p>
          <a:p>
            <a:r>
              <a:rPr lang="en-US" dirty="0" smtClean="0"/>
              <a:t>Enormous </a:t>
            </a:r>
            <a:r>
              <a:rPr lang="en-US" dirty="0"/>
              <a:t>progress in </a:t>
            </a:r>
            <a:r>
              <a:rPr lang="en-US" dirty="0" err="1"/>
              <a:t>CyberInfrastructure</a:t>
            </a:r>
            <a:r>
              <a:rPr lang="en-US" dirty="0"/>
              <a:t> and data mining algorithms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22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from Instagram</a:t>
            </a:r>
            <a:endParaRPr lang="en-US" dirty="0"/>
          </a:p>
        </p:txBody>
      </p:sp>
      <p:pic>
        <p:nvPicPr>
          <p:cNvPr id="4" name="187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914400"/>
            <a:ext cx="5638800" cy="5638800"/>
          </a:xfrm>
        </p:spPr>
      </p:pic>
    </p:spTree>
    <p:extLst>
      <p:ext uri="{BB962C8B-B14F-4D97-AF65-F5344CB8AC3E}">
        <p14:creationId xmlns:p14="http://schemas.microsoft.com/office/powerpoint/2010/main" val="43225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Deep Learning Classification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47800"/>
            <a:ext cx="6034367" cy="50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1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Fusion of heterogeneous data during emergencies</a:t>
            </a:r>
          </a:p>
          <a:p>
            <a:r>
              <a:rPr lang="en-US" dirty="0" smtClean="0"/>
              <a:t>Use of novel data streams</a:t>
            </a:r>
          </a:p>
          <a:p>
            <a:r>
              <a:rPr lang="en-US" dirty="0" smtClean="0"/>
              <a:t>Situation awareness</a:t>
            </a:r>
          </a:p>
          <a:p>
            <a:endParaRPr lang="en-US" dirty="0"/>
          </a:p>
          <a:p>
            <a:r>
              <a:rPr lang="en-US" dirty="0" smtClean="0"/>
              <a:t>This research has been funded by: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87" y="4876800"/>
            <a:ext cx="2794000" cy="127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143" y="45593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7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Explosion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13876"/>
            <a:ext cx="9220200" cy="691515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52600"/>
            <a:ext cx="5638800" cy="341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65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Explosion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5" y="1938798"/>
            <a:ext cx="3917335" cy="2938002"/>
          </a:xfrm>
        </p:spPr>
      </p:pic>
      <p:sp>
        <p:nvSpPr>
          <p:cNvPr id="2" name="TextBox 1"/>
          <p:cNvSpPr txBox="1"/>
          <p:nvPr/>
        </p:nvSpPr>
        <p:spPr>
          <a:xfrm>
            <a:off x="1600200" y="1007806"/>
            <a:ext cx="5715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we were talking meters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938798"/>
            <a:ext cx="4752907" cy="43488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97309" y="2362200"/>
            <a:ext cx="619415" cy="1909153"/>
          </a:xfrm>
          <a:prstGeom prst="rect">
            <a:avLst/>
          </a:prstGeom>
          <a:solidFill>
            <a:schemeClr val="accent2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22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Rate Vs Population Growth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065"/>
          <a:stretch/>
        </p:blipFill>
        <p:spPr>
          <a:xfrm>
            <a:off x="1591423" y="1073321"/>
            <a:ext cx="5961153" cy="4343400"/>
          </a:xfrm>
        </p:spPr>
      </p:pic>
      <p:sp>
        <p:nvSpPr>
          <p:cNvPr id="3" name="Rectangle 2"/>
          <p:cNvSpPr/>
          <p:nvPr/>
        </p:nvSpPr>
        <p:spPr>
          <a:xfrm>
            <a:off x="304800" y="5416721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We collect data at a faster rate than we can analyze them</a:t>
            </a:r>
          </a:p>
        </p:txBody>
      </p:sp>
    </p:spTree>
    <p:extLst>
      <p:ext uri="{BB962C8B-B14F-4D97-AF65-F5344CB8AC3E}">
        <p14:creationId xmlns:p14="http://schemas.microsoft.com/office/powerpoint/2010/main" val="868492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5257800"/>
          </a:xfrm>
        </p:spPr>
        <p:txBody>
          <a:bodyPr/>
          <a:lstStyle/>
          <a:p>
            <a:r>
              <a:rPr lang="en-US" dirty="0" smtClean="0"/>
              <a:t>Largest Datasets</a:t>
            </a:r>
          </a:p>
          <a:p>
            <a:pPr lvl="1"/>
            <a:r>
              <a:rPr lang="en-US" dirty="0" smtClean="0"/>
              <a:t>Commercial Transactions</a:t>
            </a:r>
          </a:p>
          <a:p>
            <a:pPr lvl="1"/>
            <a:r>
              <a:rPr lang="en-US" dirty="0" smtClean="0"/>
              <a:t>Videos and Audio</a:t>
            </a:r>
          </a:p>
          <a:p>
            <a:pPr lvl="1"/>
            <a:r>
              <a:rPr lang="en-US" dirty="0" smtClean="0"/>
              <a:t>Remote Sensing </a:t>
            </a:r>
          </a:p>
          <a:p>
            <a:pPr lvl="1"/>
            <a:r>
              <a:rPr lang="en-US" dirty="0" smtClean="0"/>
              <a:t>Social Media </a:t>
            </a:r>
          </a:p>
          <a:p>
            <a:pPr lvl="2"/>
            <a:r>
              <a:rPr lang="en-US" dirty="0" smtClean="0"/>
              <a:t>Volunteered Geographical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5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Data to Knowledge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5105400"/>
          </a:xfrm>
        </p:spPr>
        <p:txBody>
          <a:bodyPr/>
          <a:lstStyle/>
          <a:p>
            <a:r>
              <a:rPr lang="en-US" dirty="0" smtClean="0"/>
              <a:t>Raw data is useless</a:t>
            </a:r>
          </a:p>
          <a:p>
            <a:pPr lvl="1"/>
            <a:r>
              <a:rPr lang="en-US" dirty="0" smtClean="0"/>
              <a:t>Data: recorded information; collection of symbols</a:t>
            </a:r>
          </a:p>
          <a:p>
            <a:pPr lvl="1"/>
            <a:r>
              <a:rPr lang="en-US" dirty="0" smtClean="0"/>
              <a:t>Information: Interpreted data</a:t>
            </a:r>
          </a:p>
          <a:p>
            <a:pPr lvl="1"/>
            <a:r>
              <a:rPr lang="en-US" dirty="0" smtClean="0"/>
              <a:t>Knowledge: Patterns in data to solve a problem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Solution</a:t>
            </a:r>
          </a:p>
          <a:p>
            <a:pPr lvl="1"/>
            <a:r>
              <a:rPr lang="en-US" dirty="0" smtClean="0"/>
              <a:t>Geoinformatics algorithms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0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334000"/>
          </a:xfrm>
        </p:spPr>
        <p:txBody>
          <a:bodyPr/>
          <a:lstStyle/>
          <a:p>
            <a:r>
              <a:rPr lang="en-US" dirty="0"/>
              <a:t>Last 3 centuries: observation, theory development, </a:t>
            </a:r>
            <a:r>
              <a:rPr lang="en-US" dirty="0" smtClean="0"/>
              <a:t>experimentation</a:t>
            </a:r>
          </a:p>
          <a:p>
            <a:r>
              <a:rPr lang="en-US" dirty="0"/>
              <a:t>Last 3 decades: computation and data-enabled </a:t>
            </a:r>
            <a:r>
              <a:rPr lang="en-US" dirty="0" smtClean="0"/>
              <a:t>research</a:t>
            </a:r>
          </a:p>
          <a:p>
            <a:r>
              <a:rPr lang="en-US" dirty="0"/>
              <a:t>10 years ago: </a:t>
            </a:r>
            <a:r>
              <a:rPr lang="en-US" dirty="0" smtClean="0"/>
              <a:t>CyberScience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Geoinformatics</a:t>
            </a:r>
            <a:endParaRPr lang="en-US" dirty="0" smtClean="0"/>
          </a:p>
          <a:p>
            <a:r>
              <a:rPr lang="en-US" dirty="0"/>
              <a:t>Far reaching repercussions in the sciences, engineering, and the </a:t>
            </a:r>
            <a:r>
              <a:rPr lang="en-US" dirty="0" smtClean="0"/>
              <a:t>humanities</a:t>
            </a:r>
          </a:p>
          <a:p>
            <a:r>
              <a:rPr lang="en-US" dirty="0"/>
              <a:t>Transformative and will continue to change the way research is </a:t>
            </a:r>
            <a:r>
              <a:rPr lang="en-US" dirty="0" smtClean="0"/>
              <a:t>undertaken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45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85800"/>
            <a:ext cx="6172200" cy="6172200"/>
          </a:xfrm>
        </p:spPr>
      </p:pic>
      <p:sp>
        <p:nvSpPr>
          <p:cNvPr id="3" name="TextBox 2"/>
          <p:cNvSpPr txBox="1"/>
          <p:nvPr/>
        </p:nvSpPr>
        <p:spPr>
          <a:xfrm>
            <a:off x="2514600" y="5943600"/>
            <a:ext cx="4876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n w="0"/>
              </a:rPr>
              <a:t>   2002     2004      2006      2008       2010       2012      2014      2016</a:t>
            </a:r>
            <a:endParaRPr lang="en-US" sz="1200" dirty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177979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S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1626</TotalTime>
  <Words>378</Words>
  <Application>Microsoft Office PowerPoint</Application>
  <PresentationFormat>On-screen Show (4:3)</PresentationFormat>
  <Paragraphs>92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ＭＳ Ｐゴシック</vt:lpstr>
      <vt:lpstr>Arial</vt:lpstr>
      <vt:lpstr>Calibri</vt:lpstr>
      <vt:lpstr>PSU</vt:lpstr>
      <vt:lpstr>Fusing Social Media and Remote Sensing: A Big Data Challenge</vt:lpstr>
      <vt:lpstr>Information Age</vt:lpstr>
      <vt:lpstr>Data Explosion</vt:lpstr>
      <vt:lpstr>Data Explosion</vt:lpstr>
      <vt:lpstr>Data Rate Vs Population Growth</vt:lpstr>
      <vt:lpstr>Data Types</vt:lpstr>
      <vt:lpstr>From Data to Knowledge</vt:lpstr>
      <vt:lpstr>CyberScience</vt:lpstr>
      <vt:lpstr>Funding</vt:lpstr>
      <vt:lpstr>Data Fusion for Hazard Assessment</vt:lpstr>
      <vt:lpstr>Need for Cloud Computing</vt:lpstr>
      <vt:lpstr>Flood Estimation</vt:lpstr>
      <vt:lpstr>Methodology</vt:lpstr>
      <vt:lpstr>Data Fusion</vt:lpstr>
      <vt:lpstr>Boulder Damage Assessment</vt:lpstr>
      <vt:lpstr>Longmont Damage Assessment</vt:lpstr>
      <vt:lpstr>Longmont Damage Assessment</vt:lpstr>
      <vt:lpstr>Aerial Image Georectification</vt:lpstr>
      <vt:lpstr>TX Luna Vista Golf Course</vt:lpstr>
      <vt:lpstr>Video from Instagram</vt:lpstr>
      <vt:lpstr>Deep Learning Classification</vt:lpstr>
      <vt:lpstr>Conclusions</vt:lpstr>
    </vt:vector>
  </TitlesOfParts>
  <Company>Janejira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Satellite Orbits and Celestial Mechanics  Satellite Platforms, Sensors, and Products  Sensor Calibration and Validation Map Projections and Data Georectification Remote Sensing Data Formats</dc:title>
  <dc:creator>guido</dc:creator>
  <cp:lastModifiedBy>user1</cp:lastModifiedBy>
  <cp:revision>691</cp:revision>
  <dcterms:created xsi:type="dcterms:W3CDTF">2014-04-24T18:16:25Z</dcterms:created>
  <dcterms:modified xsi:type="dcterms:W3CDTF">2017-09-26T19:14:51Z</dcterms:modified>
</cp:coreProperties>
</file>