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1"/>
  </p:notesMasterIdLst>
  <p:sldIdLst>
    <p:sldId id="260" r:id="rId4"/>
    <p:sldId id="269" r:id="rId5"/>
    <p:sldId id="274" r:id="rId6"/>
    <p:sldId id="276" r:id="rId7"/>
    <p:sldId id="277" r:id="rId8"/>
    <p:sldId id="278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2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2C4FC-46B5-4AE8-B0FD-DC695DD3D5F3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93ACF-0166-4429-A9F6-5147E05E1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F68BA-771D-4B8D-8E87-35F51AAE31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3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dirty="0" smtClean="0">
                <a:solidFill>
                  <a:srgbClr val="1F497D">
                    <a:lumMod val="75000"/>
                  </a:srgbClr>
                </a:solidFill>
                <a:latin typeface="Calibri" pitchFamily="34" charset="0"/>
                <a:cs typeface="Arial" charset="0"/>
              </a:rPr>
              <a:t>College of Agricultural Sciences – A Strong Tradition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F</a:t>
            </a: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latin typeface="+mn-lt"/>
                <a:cs typeface="Arial" charset="0"/>
              </a:rPr>
              <a:t>irst college established at Penn State. </a:t>
            </a: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latin typeface="Calibri" pitchFamily="34" charset="0"/>
                <a:cs typeface="Arial" charset="0"/>
              </a:rPr>
              <a:t>1861 - Awarded the nation’s first baccalaureate degrees in agriculture</a:t>
            </a:r>
          </a:p>
          <a:p>
            <a:r>
              <a:rPr lang="en-US" sz="1200" b="0" i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students, alumni, research, and extension programs impact all Pennsylvanians.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F68BA-771D-4B8D-8E87-35F51AAE31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3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3ACF-0166-4429-A9F6-5147E05E11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3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2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5600" y="4203192"/>
            <a:ext cx="10363200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658028" y="2717293"/>
            <a:ext cx="10363200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80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5600" y="4203192"/>
            <a:ext cx="10363200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658028" y="2717293"/>
            <a:ext cx="10363200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93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784" y="961644"/>
            <a:ext cx="1097280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560" y="1723644"/>
            <a:ext cx="10972800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784" y="353568"/>
            <a:ext cx="1097280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0560" y="1115568"/>
            <a:ext cx="10972800" cy="47137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2912" y="2707006"/>
            <a:ext cx="10363200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17296" y="1206819"/>
            <a:ext cx="10363200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2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2912" y="2707006"/>
            <a:ext cx="10363200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17296" y="1206819"/>
            <a:ext cx="10363200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344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2752" y="952501"/>
            <a:ext cx="1097280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94944" y="1866901"/>
            <a:ext cx="5384800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82944" y="1866901"/>
            <a:ext cx="5384800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2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2752" y="352044"/>
            <a:ext cx="10972800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94944" y="1266445"/>
            <a:ext cx="5384800" cy="4448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82944" y="1266446"/>
            <a:ext cx="5384800" cy="44485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3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92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8800" y="964374"/>
            <a:ext cx="10972800" cy="7318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6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8800" y="342900"/>
            <a:ext cx="10972800" cy="7318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4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87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Blue with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208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Blue with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884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56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73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58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25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5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15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9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24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9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46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09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498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97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124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9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4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1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5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12A4-42E3-44E0-B6D1-958F2D0A20F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A04E-B3C1-4423-9100-E648E84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AB9AF-1185-4ECD-BA84-5D162B28D68E}" type="datetimeFigureOut">
              <a:rPr lang="en-US"/>
              <a:pPr>
                <a:defRPr/>
              </a:pPr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4EBF3-1474-4063-B1F5-F9DB89D33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9/24/2017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1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dependence hall philadelphia night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62750" y="981075"/>
            <a:ext cx="520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 Question of Balance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6" y="1542792"/>
            <a:ext cx="12183774" cy="731838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</a:rPr>
              <a:t>WE ARE PENN STATE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825" y="2688985"/>
            <a:ext cx="4357061" cy="3616499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10000"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24 campuses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10000"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100,000 students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10000"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85,000 undergraduates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10000"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15,000 graduate students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10000"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17,000 faculty and staff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10000"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</a:rPr>
              <a:t>34,000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employees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Pct val="110000"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Research intensive: $863M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C:\Users\gat10\Desktop\Research Logos\FinalResearch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96" y="6267918"/>
            <a:ext cx="2225718" cy="5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agdepot\gat10$\My Documents\My Pictures\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/>
          <a:stretch/>
        </p:blipFill>
        <p:spPr bwMode="auto">
          <a:xfrm>
            <a:off x="5063204" y="2503793"/>
            <a:ext cx="6663813" cy="39546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4942" y="-13313"/>
            <a:ext cx="12202272" cy="1387345"/>
            <a:chOff x="24242" y="-3585"/>
            <a:chExt cx="12202272" cy="1387345"/>
          </a:xfrm>
        </p:grpSpPr>
        <p:pic>
          <p:nvPicPr>
            <p:cNvPr id="1026" name="Picture 2" descr="http://www.amesphotos.com/psu/Nittany_Lion_statue_in_fal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004" y="12159"/>
              <a:ext cx="17145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adultlearner.psu.edu/sites/default/files/up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2" y="12159"/>
              <a:ext cx="196508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news.psu.edu/sites/default/files/styles/photo_gallery_large/public/495118619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107" y="12159"/>
              <a:ext cx="174437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hfs.psu.edu/_cs_apps/pt_photo_gallery/uploads/UP%20Housing/original/Eastview-Terrace-from-the-street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183" y="12159"/>
              <a:ext cx="22860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psu.edu/sites/default/files/styles/landing_page_focus_245_170/public/AC_college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2"/>
            <a:stretch/>
          </p:blipFill>
          <p:spPr bwMode="auto">
            <a:xfrm>
              <a:off x="5556862" y="12159"/>
              <a:ext cx="1713566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www.newswise.com/images/uploads/2012/06/29/MilCplx-3384-J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159" y="12159"/>
              <a:ext cx="2132868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elated im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4706" y="-3585"/>
              <a:ext cx="1511808" cy="137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46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t10\Desktop\Research Logos\FinalResearch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96" y="6267918"/>
            <a:ext cx="2225718" cy="5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7662" y="1915941"/>
            <a:ext cx="1082253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ARE: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contributing to a safe, affordable, nutritious food supply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mitigating social and humanitarian challenges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jobs, new business opportunities, startups, and careers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 direct benefits to growers, producers, and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allied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enhancing human health and wellbeing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helping to preserve and sustain our abundant natural resources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75000"/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enhancing environmental quality of our water, land, and air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 STATE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upload.wikimedia.org/wikipedia/commons/8/81/Farmer's_High_School_and_Old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4310"/>
            <a:ext cx="1971675" cy="13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Penn State college of agricultural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4" descr="Image result for Penn State college of agricultural scien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3" b="26080"/>
          <a:stretch/>
        </p:blipFill>
        <p:spPr bwMode="auto">
          <a:xfrm>
            <a:off x="3798760" y="-4"/>
            <a:ext cx="4994910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Penn State college of agricultural scien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9456"/>
            <a:ext cx="2077940" cy="13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enn State college of agricultural scienc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6"/>
          <a:stretch/>
        </p:blipFill>
        <p:spPr bwMode="auto">
          <a:xfrm>
            <a:off x="10296663" y="-7455"/>
            <a:ext cx="1877673" cy="13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c2.staticflickr.com/4/3799/8960529105_2a1191d7d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/>
          <a:stretch/>
        </p:blipFill>
        <p:spPr bwMode="auto">
          <a:xfrm>
            <a:off x="8531154" y="-4308"/>
            <a:ext cx="1941588" cy="13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2062" y="326930"/>
            <a:ext cx="8915400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/>
              <a:t>A Question of </a:t>
            </a:r>
            <a:r>
              <a:rPr lang="en-US" sz="4400" b="1" dirty="0" smtClean="0"/>
              <a:t>Balance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358390" y="1487871"/>
            <a:ext cx="462534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Bret Hess – WAAESD, ESS Chair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Glenda </a:t>
            </a:r>
            <a:r>
              <a:rPr lang="en-US" sz="2400" dirty="0" err="1">
                <a:solidFill>
                  <a:schemeClr val="tx1"/>
                </a:solidFill>
              </a:rPr>
              <a:t>Humiston</a:t>
            </a:r>
            <a:r>
              <a:rPr lang="en-US" sz="2400" dirty="0">
                <a:solidFill>
                  <a:schemeClr val="tx1"/>
                </a:solidFill>
              </a:rPr>
              <a:t> – WAAESD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Govind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Kannan – ARD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Jackie Burns 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SAAESD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Doug Buhler – NCRA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Gary Thompson 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NERA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440930" y="1487871"/>
            <a:ext cx="4247527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Wingdings 3" charset="2"/>
              <a:buNone/>
            </a:pPr>
            <a:endParaRPr lang="en-US" sz="2400" u="sng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Mike Harrington – WAAESD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Alton Thompson – ARD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Eric Young – SAAESD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Jeff Jacobsen – NCRA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Rick Rhodes – NERA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David </a:t>
            </a:r>
            <a:r>
              <a:rPr lang="en-US" sz="2400" dirty="0" err="1" smtClean="0">
                <a:solidFill>
                  <a:schemeClr val="tx1"/>
                </a:solidFill>
              </a:rPr>
              <a:t>Leibovitz</a:t>
            </a:r>
            <a:r>
              <a:rPr lang="en-US" sz="2400" dirty="0" smtClean="0">
                <a:solidFill>
                  <a:schemeClr val="tx1"/>
                </a:solidFill>
              </a:rPr>
              <a:t> – NERA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390" y="5667014"/>
            <a:ext cx="854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Mary Seaton, Assistant Director, College Relations Office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9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Alternative Sources of Funding: </a:t>
            </a:r>
            <a:r>
              <a:rPr lang="en-US" sz="2400" dirty="0">
                <a:solidFill>
                  <a:srgbClr val="FF0000"/>
                </a:solidFill>
              </a:rPr>
              <a:t>Balancing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the Tab for Science Research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BIG DATA: </a:t>
            </a:r>
            <a:r>
              <a:rPr lang="en-US" sz="2400" dirty="0">
                <a:solidFill>
                  <a:srgbClr val="FF0000"/>
                </a:solidFill>
              </a:rPr>
              <a:t>Balancing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Impacts, Investments, and Education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Balance </a:t>
            </a:r>
            <a:r>
              <a:rPr lang="en-US" sz="2400" dirty="0">
                <a:solidFill>
                  <a:schemeClr val="tx1"/>
                </a:solidFill>
              </a:rPr>
              <a:t>Between a Compliance Mentality and an Inclusive Mindset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FF0000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Balance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of University Teaching and </a:t>
            </a:r>
            <a:r>
              <a:rPr lang="en-US" sz="2400" dirty="0" smtClean="0">
                <a:solidFill>
                  <a:schemeClr val="tx1"/>
                </a:solidFill>
              </a:rPr>
              <a:t>Research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532062" y="326930"/>
            <a:ext cx="8915400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/>
              <a:t>A Question of </a:t>
            </a:r>
            <a:r>
              <a:rPr lang="en-US" sz="4400" b="1" dirty="0" smtClean="0"/>
              <a:t>Balance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93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0591" y="2008949"/>
            <a:ext cx="7888157" cy="4173601"/>
            <a:chOff x="2151921" y="1342199"/>
            <a:chExt cx="7888157" cy="41736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0700" y="1342199"/>
              <a:ext cx="2490600" cy="41736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7821" y="1342199"/>
              <a:ext cx="2592257" cy="20297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1922" y="1342199"/>
              <a:ext cx="2592257" cy="20297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821" y="3486085"/>
              <a:ext cx="2592257" cy="20297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1921" y="3486085"/>
              <a:ext cx="2592257" cy="202971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987102" y="6263758"/>
            <a:ext cx="5841521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Kimmel Center for the Performing Arts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24" y="148369"/>
            <a:ext cx="4007644" cy="17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89212" y="612680"/>
            <a:ext cx="89154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Tour of Civil Rights Reviews and </a:t>
            </a:r>
            <a:r>
              <a:rPr lang="en-US" sz="4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Discovery </a:t>
            </a: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State Best Practices</a:t>
            </a:r>
            <a:r>
              <a:rPr lang="en-US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Latoya Hicks profi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6" y="3267169"/>
            <a:ext cx="1388452" cy="1851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51723" y="3831908"/>
            <a:ext cx="62391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Latoya Hicks</a:t>
            </a:r>
          </a:p>
          <a:p>
            <a:r>
              <a:rPr lang="en-US" sz="2800" dirty="0" smtClean="0"/>
              <a:t>Equal Opportunity Specialist</a:t>
            </a:r>
          </a:p>
          <a:p>
            <a:r>
              <a:rPr lang="en-US" sz="2800" dirty="0" smtClean="0"/>
              <a:t>National Institute of Food and Agriculture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6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267</Words>
  <Application>Microsoft Office PowerPoint</Application>
  <PresentationFormat>Widescreen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Symbol</vt:lpstr>
      <vt:lpstr>Times New Roman</vt:lpstr>
      <vt:lpstr>Wingdings 3</vt:lpstr>
      <vt:lpstr>Office Theme</vt:lpstr>
      <vt:lpstr>CASTemplate</vt:lpstr>
      <vt:lpstr>Wisp</vt:lpstr>
      <vt:lpstr>PowerPoint Presentation</vt:lpstr>
      <vt:lpstr>WE ARE PENN STATE</vt:lpstr>
      <vt:lpstr>PowerPoint Presentation</vt:lpstr>
      <vt:lpstr>A Question of Balance</vt:lpstr>
      <vt:lpstr>A Question of Balance</vt:lpstr>
      <vt:lpstr>PowerPoint Presentation</vt:lpstr>
      <vt:lpstr>A Tour of Civil Rights Reviews and  Discovery of State Best Practices  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Homepage</dc:title>
  <dc:creator>Corinna Fisher</dc:creator>
  <cp:lastModifiedBy>biology4u</cp:lastModifiedBy>
  <cp:revision>49</cp:revision>
  <dcterms:created xsi:type="dcterms:W3CDTF">2017-07-12T17:07:38Z</dcterms:created>
  <dcterms:modified xsi:type="dcterms:W3CDTF">2017-09-24T14:36:51Z</dcterms:modified>
</cp:coreProperties>
</file>